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312" r:id="rId3"/>
    <p:sldId id="313" r:id="rId4"/>
    <p:sldId id="258" r:id="rId5"/>
    <p:sldId id="261" r:id="rId6"/>
    <p:sldId id="282" r:id="rId7"/>
    <p:sldId id="297" r:id="rId8"/>
    <p:sldId id="299" r:id="rId9"/>
    <p:sldId id="301" r:id="rId10"/>
    <p:sldId id="302" r:id="rId11"/>
    <p:sldId id="273" r:id="rId12"/>
    <p:sldId id="294" r:id="rId13"/>
    <p:sldId id="295" r:id="rId14"/>
    <p:sldId id="296" r:id="rId15"/>
    <p:sldId id="264" r:id="rId16"/>
    <p:sldId id="283" r:id="rId17"/>
    <p:sldId id="265" r:id="rId18"/>
    <p:sldId id="275" r:id="rId19"/>
    <p:sldId id="266" r:id="rId20"/>
    <p:sldId id="285" r:id="rId21"/>
    <p:sldId id="276" r:id="rId22"/>
    <p:sldId id="272" r:id="rId23"/>
    <p:sldId id="268" r:id="rId24"/>
    <p:sldId id="286" r:id="rId25"/>
    <p:sldId id="293" r:id="rId26"/>
    <p:sldId id="271" r:id="rId27"/>
    <p:sldId id="303" r:id="rId28"/>
    <p:sldId id="304" r:id="rId29"/>
    <p:sldId id="308" r:id="rId30"/>
    <p:sldId id="311" r:id="rId31"/>
    <p:sldId id="305" r:id="rId32"/>
    <p:sldId id="314" r:id="rId33"/>
    <p:sldId id="307" r:id="rId34"/>
    <p:sldId id="315" r:id="rId35"/>
    <p:sldId id="316" r:id="rId36"/>
    <p:sldId id="310" r:id="rId37"/>
    <p:sldId id="278" r:id="rId38"/>
    <p:sldId id="281" r:id="rId39"/>
    <p:sldId id="292" r:id="rId40"/>
    <p:sldId id="29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8"/>
    <p:restoredTop sz="94708"/>
  </p:normalViewPr>
  <p:slideViewPr>
    <p:cSldViewPr snapToGrid="0" snapToObjects="1">
      <p:cViewPr varScale="1">
        <p:scale>
          <a:sx n="88" d="100"/>
          <a:sy n="88" d="100"/>
        </p:scale>
        <p:origin x="14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8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4EBC-7768-D74E-A963-213CB00D1C2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1A1B3-808F-BC4F-B274-032222C7B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7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virus size leads to enhanced rate of encounter due to diffusion.. So why be large??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/>
              <a:t>…</a:t>
            </a:r>
            <a:r>
              <a:rPr lang="en-US" dirty="0"/>
              <a:t>Are other traits (e.g. </a:t>
            </a:r>
            <a:r>
              <a:rPr lang="en-US" dirty="0" err="1"/>
              <a:t>lysis</a:t>
            </a:r>
            <a:r>
              <a:rPr lang="en-US" dirty="0"/>
              <a:t> rate, burst size, </a:t>
            </a:r>
            <a:r>
              <a:rPr lang="en-US" dirty="0" err="1"/>
              <a:t>etc</a:t>
            </a:r>
            <a:r>
              <a:rPr lang="en-US" dirty="0"/>
              <a:t>) higher for larger viruses?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1A1B3-808F-BC4F-B274-032222C7BD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7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0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3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2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7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5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1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9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3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3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1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4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C327E-A549-E04D-8F5C-BCA2C700973F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22BEF-630D-B240-B800-B6047EB37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2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github.com/dtalmy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talmy@utk.edu" TargetMode="External"/><Relationship Id="rId5" Type="http://schemas.openxmlformats.org/officeDocument/2006/relationships/hyperlink" Target="http://www.talmygroup.com" TargetMode="External"/><Relationship Id="rId4" Type="http://schemas.openxmlformats.org/officeDocument/2006/relationships/image" Target="../media/image40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1306" y="2702323"/>
            <a:ext cx="6858000" cy="1279876"/>
          </a:xfrm>
        </p:spPr>
        <p:txBody>
          <a:bodyPr>
            <a:noAutofit/>
          </a:bodyPr>
          <a:lstStyle/>
          <a:p>
            <a:r>
              <a:rPr lang="en-US" sz="3200" dirty="0"/>
              <a:t>David Talmy</a:t>
            </a:r>
          </a:p>
          <a:p>
            <a:r>
              <a:rPr lang="en-US"/>
              <a:t>Weizmann </a:t>
            </a:r>
            <a:r>
              <a:rPr lang="en-US" dirty="0"/>
              <a:t>Institute, Aug 2019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01" y="4739067"/>
            <a:ext cx="2246630" cy="1500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795" y="5050034"/>
            <a:ext cx="3472180" cy="979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636" y="4739068"/>
            <a:ext cx="1738738" cy="174878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00025" y="655054"/>
            <a:ext cx="8743950" cy="1470527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Inferring phytoplankton host-virus traits and trade-offs from laboratory population dynamics</a:t>
            </a:r>
          </a:p>
        </p:txBody>
      </p:sp>
    </p:spTree>
    <p:extLst>
      <p:ext uri="{BB962C8B-B14F-4D97-AF65-F5344CB8AC3E}">
        <p14:creationId xmlns:p14="http://schemas.microsoft.com/office/powerpoint/2010/main" val="405964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039"/>
            <a:ext cx="8229600" cy="114300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8400" y="1756304"/>
            <a:ext cx="711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Can patterns in the parameters that underlie these fits give guidance on the presence of key traits and trade-offs:</a:t>
            </a:r>
          </a:p>
          <a:p>
            <a:pPr marL="1314450" lvl="2" indent="-400050">
              <a:buAutoNum type="romanLcParenR"/>
            </a:pPr>
            <a:r>
              <a:rPr lang="en-US" sz="3600" dirty="0"/>
              <a:t>In populations exposed to different abiotic conditions</a:t>
            </a:r>
          </a:p>
          <a:p>
            <a:pPr marL="1314450" lvl="2" indent="-400050">
              <a:buAutoNum type="romanLcParenR"/>
            </a:pPr>
            <a:r>
              <a:rPr lang="en-US" sz="3600" dirty="0"/>
              <a:t>In diverse algal groups</a:t>
            </a:r>
          </a:p>
        </p:txBody>
      </p:sp>
    </p:spTree>
    <p:extLst>
      <p:ext uri="{BB962C8B-B14F-4D97-AF65-F5344CB8AC3E}">
        <p14:creationId xmlns:p14="http://schemas.microsoft.com/office/powerpoint/2010/main" val="108763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Potential for interacting / compensating effects of different parameters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4574" y="5893126"/>
            <a:ext cx="65261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‘cells’ = ‘susceptible’ (S) + ‘infected’ (I)</a:t>
            </a:r>
          </a:p>
        </p:txBody>
      </p:sp>
      <p:pic>
        <p:nvPicPr>
          <p:cNvPr id="13" name="Picture 12" descr="sens_infec_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348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5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Potential for interacting / compensating effects of different parameters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4574" y="5893126"/>
            <a:ext cx="65261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‘cells’ = ‘susceptible’ (S) + ‘infected’ (I)</a:t>
            </a:r>
          </a:p>
        </p:txBody>
      </p:sp>
      <p:pic>
        <p:nvPicPr>
          <p:cNvPr id="6" name="Picture 5" descr="sens_infec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351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5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Potential for interacting / compensating effects of different parameters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4574" y="5893126"/>
            <a:ext cx="65261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‘cells’ = ‘susceptible’ (S) + ‘infected’ (I)</a:t>
            </a:r>
          </a:p>
        </p:txBody>
      </p:sp>
      <p:pic>
        <p:nvPicPr>
          <p:cNvPr id="6" name="Picture 5" descr="sens_infec_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695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5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Potential for interacting / compensating effects of different parameters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4574" y="5893126"/>
            <a:ext cx="65261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‘cells’ = ‘susceptible’ (S) + ‘infected’ (I)</a:t>
            </a:r>
          </a:p>
        </p:txBody>
      </p:sp>
      <p:pic>
        <p:nvPicPr>
          <p:cNvPr id="3" name="Picture 2" descr="sens_infec_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202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53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6306"/>
            <a:ext cx="8229600" cy="4812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Experimental procedure: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dirty="0"/>
              <a:t>Fit the model to laboratory population time-series</a:t>
            </a:r>
          </a:p>
          <a:p>
            <a:pPr marL="514350" indent="-514350">
              <a:buAutoNum type="arabicParenR"/>
            </a:pPr>
            <a:r>
              <a:rPr lang="en-US" dirty="0"/>
              <a:t>Repeat under different abiotic conditions</a:t>
            </a:r>
          </a:p>
          <a:p>
            <a:pPr marL="514350" indent="-514350">
              <a:buAutoNum type="arabicParenR"/>
            </a:pPr>
            <a:r>
              <a:rPr lang="en-US" dirty="0"/>
              <a:t>In an </a:t>
            </a:r>
            <a:r>
              <a:rPr lang="en-US" b="1" i="1" dirty="0"/>
              <a:t>inverse manner</a:t>
            </a:r>
            <a:r>
              <a:rPr lang="en-US" dirty="0"/>
              <a:t>, look for differences in fitted parameters</a:t>
            </a:r>
          </a:p>
        </p:txBody>
      </p:sp>
    </p:spTree>
    <p:extLst>
      <p:ext uri="{BB962C8B-B14F-4D97-AF65-F5344CB8AC3E}">
        <p14:creationId xmlns:p14="http://schemas.microsoft.com/office/powerpoint/2010/main" val="241400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57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Three host-virus systems, </a:t>
            </a:r>
            <a:r>
              <a:rPr lang="en-US" dirty="0" err="1"/>
              <a:t>mutiple</a:t>
            </a:r>
            <a:r>
              <a:rPr lang="en-US" dirty="0"/>
              <a:t> manipulations: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r>
              <a:rPr lang="en-US" i="1" dirty="0" err="1"/>
              <a:t>Chaetoceros</a:t>
            </a:r>
            <a:r>
              <a:rPr lang="en-US" i="1" dirty="0"/>
              <a:t> </a:t>
            </a:r>
            <a:r>
              <a:rPr lang="en-US" i="1" dirty="0" err="1"/>
              <a:t>tenuissimus</a:t>
            </a:r>
            <a:r>
              <a:rPr lang="en-US" dirty="0"/>
              <a:t> - </a:t>
            </a:r>
            <a:r>
              <a:rPr lang="en-US" dirty="0" err="1"/>
              <a:t>CtenDNAV</a:t>
            </a:r>
            <a:r>
              <a:rPr lang="en-US" dirty="0">
                <a:effectLst/>
              </a:rPr>
              <a:t> under Fe limitation (</a:t>
            </a:r>
            <a:r>
              <a:rPr lang="en-US" dirty="0" err="1">
                <a:effectLst/>
              </a:rPr>
              <a:t>Kranzler</a:t>
            </a:r>
            <a:r>
              <a:rPr lang="en-US" dirty="0">
                <a:effectLst/>
              </a:rPr>
              <a:t> &amp; </a:t>
            </a:r>
            <a:r>
              <a:rPr lang="en-US" dirty="0" err="1">
                <a:effectLst/>
              </a:rPr>
              <a:t>Thamatrakoln</a:t>
            </a:r>
            <a:r>
              <a:rPr lang="en-US" dirty="0">
                <a:effectLst/>
              </a:rPr>
              <a:t>)</a:t>
            </a:r>
          </a:p>
          <a:p>
            <a:pPr marL="514350" indent="-514350">
              <a:buAutoNum type="arabicParenR"/>
            </a:pPr>
            <a:r>
              <a:rPr lang="en-US" i="1" dirty="0" err="1"/>
              <a:t>Emiliania</a:t>
            </a:r>
            <a:r>
              <a:rPr lang="en-US" i="1" dirty="0"/>
              <a:t> </a:t>
            </a:r>
            <a:r>
              <a:rPr lang="en-US" i="1" dirty="0" err="1"/>
              <a:t>huxleyi</a:t>
            </a:r>
            <a:r>
              <a:rPr lang="en-US" i="1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EhV</a:t>
            </a:r>
            <a:r>
              <a:rPr lang="en-US" dirty="0"/>
              <a:t> under light limitation (</a:t>
            </a:r>
            <a:r>
              <a:rPr lang="en-US" dirty="0" err="1"/>
              <a:t>Thamatrakoln</a:t>
            </a:r>
            <a:r>
              <a:rPr lang="en-US" dirty="0"/>
              <a:t> et al., 2018)</a:t>
            </a:r>
          </a:p>
          <a:p>
            <a:pPr marL="514350" indent="-514350">
              <a:buAutoNum type="arabicParenR"/>
            </a:pPr>
            <a:r>
              <a:rPr lang="en-US" i="1" dirty="0" err="1"/>
              <a:t>Micromonus</a:t>
            </a:r>
            <a:r>
              <a:rPr lang="en-US" i="1" dirty="0"/>
              <a:t> </a:t>
            </a:r>
            <a:r>
              <a:rPr lang="en-US" i="1" dirty="0" err="1"/>
              <a:t>pusilla</a:t>
            </a:r>
            <a:r>
              <a:rPr lang="en-US" i="1" dirty="0"/>
              <a:t> </a:t>
            </a:r>
            <a:r>
              <a:rPr lang="mr-IN" dirty="0"/>
              <a:t>–</a:t>
            </a:r>
            <a:r>
              <a:rPr lang="en-US" dirty="0"/>
              <a:t> N and P limitation (</a:t>
            </a:r>
            <a:r>
              <a:rPr lang="en-US" dirty="0" err="1"/>
              <a:t>Maat</a:t>
            </a:r>
            <a:r>
              <a:rPr lang="en-US" dirty="0"/>
              <a:t> et al., 2016)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7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874127" y="160421"/>
            <a:ext cx="3636211" cy="269455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2360" y="278989"/>
            <a:ext cx="39490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Part 1: </a:t>
            </a:r>
          </a:p>
          <a:p>
            <a:endParaRPr lang="en-US" sz="2800" dirty="0"/>
          </a:p>
          <a:p>
            <a:r>
              <a:rPr lang="en-US" sz="2800" dirty="0"/>
              <a:t>Fe limitation alters </a:t>
            </a:r>
            <a:r>
              <a:rPr lang="en-US" sz="2800" i="1" dirty="0" err="1"/>
              <a:t>Chaetoceros</a:t>
            </a:r>
            <a:r>
              <a:rPr lang="en-US" sz="2800" i="1" dirty="0"/>
              <a:t> </a:t>
            </a:r>
            <a:r>
              <a:rPr lang="en-US" sz="2800" i="1" dirty="0" err="1"/>
              <a:t>tenuissimus</a:t>
            </a:r>
            <a:r>
              <a:rPr lang="en-US" sz="2800" dirty="0"/>
              <a:t> - </a:t>
            </a:r>
            <a:r>
              <a:rPr lang="en-US" sz="2800" dirty="0" err="1"/>
              <a:t>CtenDNAV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population dynamics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38" y="278989"/>
            <a:ext cx="2788491" cy="8143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37" y="1038059"/>
            <a:ext cx="2223095" cy="82829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040166" y="1880853"/>
            <a:ext cx="3078803" cy="868897"/>
            <a:chOff x="307437" y="3228991"/>
            <a:chExt cx="4978421" cy="124324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437" y="3228991"/>
              <a:ext cx="1861582" cy="124324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9776" y="3498377"/>
              <a:ext cx="3226082" cy="823300"/>
            </a:xfrm>
            <a:prstGeom prst="rect">
              <a:avLst/>
            </a:prstGeom>
          </p:spPr>
        </p:pic>
      </p:grpSp>
      <p:pic>
        <p:nvPicPr>
          <p:cNvPr id="3" name="Picture 2" descr="fe_dynamic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8" y="3059531"/>
            <a:ext cx="868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6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59685" y="617025"/>
            <a:ext cx="316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μ </a:t>
            </a:r>
            <a:r>
              <a:rPr lang="mr-IN" sz="2400" dirty="0">
                <a:solidFill>
                  <a:srgbClr val="008000"/>
                </a:solidFill>
              </a:rPr>
              <a:t>–</a:t>
            </a:r>
            <a:r>
              <a:rPr lang="en-US" sz="2400" dirty="0">
                <a:solidFill>
                  <a:srgbClr val="008000"/>
                </a:solidFill>
              </a:rPr>
              <a:t> host growth 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9685" y="2280864"/>
            <a:ext cx="316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Φ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mr-IN" sz="2400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transfer affinity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9685" y="3858189"/>
            <a:ext cx="316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660066"/>
                </a:solidFill>
              </a:rPr>
              <a:t>λ</a:t>
            </a:r>
            <a:r>
              <a:rPr lang="en-US" sz="2400" dirty="0">
                <a:solidFill>
                  <a:srgbClr val="660066"/>
                </a:solidFill>
              </a:rPr>
              <a:t> </a:t>
            </a:r>
            <a:r>
              <a:rPr lang="mr-IN" sz="2400" dirty="0">
                <a:solidFill>
                  <a:srgbClr val="660066"/>
                </a:solidFill>
              </a:rPr>
              <a:t>–</a:t>
            </a:r>
            <a:r>
              <a:rPr lang="en-US" sz="2400" dirty="0">
                <a:solidFill>
                  <a:srgbClr val="660066"/>
                </a:solidFill>
              </a:rPr>
              <a:t> </a:t>
            </a:r>
            <a:r>
              <a:rPr lang="en-US" sz="2400" dirty="0" err="1">
                <a:solidFill>
                  <a:srgbClr val="660066"/>
                </a:solidFill>
              </a:rPr>
              <a:t>lysis</a:t>
            </a:r>
            <a:r>
              <a:rPr lang="en-US" sz="2400" dirty="0">
                <a:solidFill>
                  <a:srgbClr val="660066"/>
                </a:solidFill>
              </a:rPr>
              <a:t>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9685" y="5675922"/>
            <a:ext cx="316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β </a:t>
            </a:r>
            <a:r>
              <a:rPr lang="mr-IN" sz="2400" dirty="0">
                <a:solidFill>
                  <a:srgbClr val="000090"/>
                </a:solidFill>
              </a:rPr>
              <a:t>–</a:t>
            </a:r>
            <a:r>
              <a:rPr lang="en-US" sz="2400" dirty="0">
                <a:solidFill>
                  <a:srgbClr val="000090"/>
                </a:solidFill>
              </a:rPr>
              <a:t> burst size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827" b="5852"/>
          <a:stretch/>
        </p:blipFill>
        <p:spPr>
          <a:xfrm>
            <a:off x="1164222" y="165732"/>
            <a:ext cx="3251785" cy="669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3501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What does the model </a:t>
            </a:r>
            <a:r>
              <a:rPr lang="en-US" sz="3600" b="1" i="1" dirty="0"/>
              <a:t>add</a:t>
            </a:r>
            <a:r>
              <a:rPr lang="en-US" sz="36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945" y="4096854"/>
            <a:ext cx="8779896" cy="3703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Fe limitation:</a:t>
            </a:r>
          </a:p>
          <a:p>
            <a:pPr lvl="1"/>
            <a:r>
              <a:rPr lang="en-US" sz="2400" dirty="0"/>
              <a:t> slows </a:t>
            </a:r>
            <a:r>
              <a:rPr lang="en-US" sz="2400" i="1" dirty="0" err="1"/>
              <a:t>Chaetoceros</a:t>
            </a:r>
            <a:r>
              <a:rPr lang="en-US" sz="2400" i="1" dirty="0"/>
              <a:t> </a:t>
            </a:r>
            <a:r>
              <a:rPr lang="en-US" sz="2400" i="1" dirty="0" err="1"/>
              <a:t>tenuissimus</a:t>
            </a:r>
            <a:r>
              <a:rPr lang="en-US" sz="2400" dirty="0"/>
              <a:t> metabolism (</a:t>
            </a:r>
            <a:r>
              <a:rPr lang="en-US" sz="2400" dirty="0">
                <a:solidFill>
                  <a:srgbClr val="008000"/>
                </a:solidFill>
              </a:rPr>
              <a:t>μ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 slows down host </a:t>
            </a:r>
            <a:r>
              <a:rPr lang="en-US" sz="2400" dirty="0" err="1"/>
              <a:t>lysis</a:t>
            </a:r>
            <a:r>
              <a:rPr lang="en-US" sz="2400" dirty="0"/>
              <a:t> (</a:t>
            </a:r>
            <a:r>
              <a:rPr lang="en-US" sz="2400" dirty="0" err="1">
                <a:solidFill>
                  <a:srgbClr val="660066"/>
                </a:solidFill>
              </a:rPr>
              <a:t>λ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 reduces </a:t>
            </a:r>
            <a:r>
              <a:rPr lang="en-US" sz="2400" dirty="0" err="1"/>
              <a:t>CtenDNAV</a:t>
            </a:r>
            <a:r>
              <a:rPr lang="en-US" sz="2400" dirty="0"/>
              <a:t> yield (burst size) (</a:t>
            </a:r>
            <a:r>
              <a:rPr lang="en-US" sz="2400" dirty="0">
                <a:solidFill>
                  <a:srgbClr val="000090"/>
                </a:solidFill>
              </a:rPr>
              <a:t>β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sz="2400" dirty="0"/>
              <a:t> </a:t>
            </a:r>
            <a:r>
              <a:rPr lang="en-US" sz="2400" b="1" i="1" dirty="0"/>
              <a:t>speeds up combined effects of adsorption, entry initial infection (transfer,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Φ</a:t>
            </a:r>
            <a:r>
              <a:rPr lang="en-US" sz="2400" b="1" dirty="0">
                <a:solidFill>
                  <a:srgbClr val="000000"/>
                </a:solidFill>
              </a:rPr>
              <a:t>)?</a:t>
            </a:r>
            <a:endParaRPr lang="en-US" sz="2400" b="1" i="1" dirty="0">
              <a:solidFill>
                <a:srgbClr val="000000"/>
              </a:solidFill>
            </a:endParaRPr>
          </a:p>
        </p:txBody>
      </p:sp>
      <p:pic>
        <p:nvPicPr>
          <p:cNvPr id="4" name="Picture 3" descr="fe_dynamic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"/>
          <a:stretch/>
        </p:blipFill>
        <p:spPr>
          <a:xfrm>
            <a:off x="286764" y="764655"/>
            <a:ext cx="8400037" cy="33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9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0933" y="5746916"/>
            <a:ext cx="8466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False color chlorophyll from </a:t>
            </a:r>
            <a:r>
              <a:rPr lang="en-US" sz="3200" dirty="0" err="1">
                <a:solidFill>
                  <a:schemeClr val="bg1"/>
                </a:solidFill>
              </a:rPr>
              <a:t>SeaWiFS</a:t>
            </a:r>
            <a:r>
              <a:rPr lang="en-US" sz="3200" dirty="0">
                <a:solidFill>
                  <a:schemeClr val="bg1"/>
                </a:solidFill>
              </a:rPr>
              <a:t> satellite </a:t>
            </a:r>
          </a:p>
          <a:p>
            <a:r>
              <a:rPr lang="en-US" sz="3200" dirty="0">
                <a:solidFill>
                  <a:srgbClr val="FFFFFF"/>
                </a:solidFill>
              </a:rPr>
              <a:t>(</a:t>
            </a:r>
            <a:r>
              <a:rPr lang="en-US" sz="3200" i="1" dirty="0">
                <a:solidFill>
                  <a:srgbClr val="FFFFFF"/>
                </a:solidFill>
              </a:rPr>
              <a:t>https://</a:t>
            </a:r>
            <a:r>
              <a:rPr lang="en-US" sz="3200" i="1" dirty="0" err="1">
                <a:solidFill>
                  <a:srgbClr val="FFFFFF"/>
                </a:solidFill>
              </a:rPr>
              <a:t>svs.gsfc.nasa.gov</a:t>
            </a:r>
            <a:r>
              <a:rPr lang="en-US" sz="3200" i="1" dirty="0">
                <a:solidFill>
                  <a:srgbClr val="FFFFFF"/>
                </a:solidFill>
              </a:rPr>
              <a:t>/3450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4" name="north_atlantic_bio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52981"/>
            <a:ext cx="9144000" cy="52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5588" y="28856"/>
            <a:ext cx="9383225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Φ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subtly influences population dynamics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27730" y="5784964"/>
            <a:ext cx="464283" cy="0"/>
          </a:xfrm>
          <a:prstGeom prst="line">
            <a:avLst/>
          </a:prstGeom>
          <a:ln>
            <a:solidFill>
              <a:srgbClr val="00009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65122" y="5381826"/>
            <a:ext cx="3372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μ, </a:t>
            </a:r>
            <a:r>
              <a:rPr lang="en-US" sz="2400" dirty="0" err="1">
                <a:solidFill>
                  <a:srgbClr val="660066"/>
                </a:solidFill>
              </a:rPr>
              <a:t>λ</a:t>
            </a:r>
            <a:r>
              <a:rPr lang="en-US" sz="2400" dirty="0">
                <a:solidFill>
                  <a:srgbClr val="660066"/>
                </a:solidFill>
              </a:rPr>
              <a:t>,</a:t>
            </a:r>
            <a:r>
              <a:rPr lang="en-US" sz="2400" dirty="0">
                <a:solidFill>
                  <a:srgbClr val="000090"/>
                </a:solidFill>
              </a:rPr>
              <a:t> β </a:t>
            </a:r>
            <a:r>
              <a:rPr lang="en-US" sz="2400" dirty="0">
                <a:solidFill>
                  <a:srgbClr val="000000"/>
                </a:solidFill>
              </a:rPr>
              <a:t>from Fe limited, change in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Φ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b="1" i="1" dirty="0">
                <a:solidFill>
                  <a:srgbClr val="000000"/>
                </a:solidFill>
              </a:rPr>
              <a:t>ignored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660066"/>
                </a:solidFill>
              </a:rPr>
              <a:t> </a:t>
            </a:r>
            <a:endParaRPr lang="en-US" sz="2400" dirty="0"/>
          </a:p>
        </p:txBody>
      </p:sp>
      <p:pic>
        <p:nvPicPr>
          <p:cNvPr id="16" name="Picture 15" descr="fe_dynamics_sen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4455" r="6311"/>
          <a:stretch/>
        </p:blipFill>
        <p:spPr>
          <a:xfrm>
            <a:off x="546214" y="1556619"/>
            <a:ext cx="7797238" cy="34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2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358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 2: light dependence of </a:t>
            </a:r>
            <a:r>
              <a:rPr lang="en-US" b="1" i="1" dirty="0"/>
              <a:t>E. </a:t>
            </a:r>
            <a:r>
              <a:rPr lang="en-US" b="1" i="1" dirty="0" err="1"/>
              <a:t>huxleyi</a:t>
            </a:r>
            <a:r>
              <a:rPr lang="en-US" b="1" dirty="0" err="1"/>
              <a:t>-EhV</a:t>
            </a:r>
            <a:r>
              <a:rPr lang="en-US" b="1" dirty="0"/>
              <a:t> infection</a:t>
            </a:r>
          </a:p>
        </p:txBody>
      </p:sp>
    </p:spTree>
    <p:extLst>
      <p:ext uri="{BB962C8B-B14F-4D97-AF65-F5344CB8AC3E}">
        <p14:creationId xmlns:p14="http://schemas.microsoft.com/office/powerpoint/2010/main" val="441671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53" y="225097"/>
            <a:ext cx="8229600" cy="1192543"/>
          </a:xfrm>
        </p:spPr>
        <p:txBody>
          <a:bodyPr>
            <a:normAutofit/>
          </a:bodyPr>
          <a:lstStyle/>
          <a:p>
            <a:r>
              <a:rPr lang="en-US" sz="3600" dirty="0"/>
              <a:t>Manipulative light experiments with </a:t>
            </a:r>
            <a:r>
              <a:rPr lang="en-US" sz="3600" i="1" dirty="0"/>
              <a:t>E. </a:t>
            </a:r>
            <a:r>
              <a:rPr lang="en-US" sz="3600" i="1" dirty="0" err="1"/>
              <a:t>huxleyi</a:t>
            </a:r>
            <a:r>
              <a:rPr lang="en-US" sz="3600" dirty="0" err="1"/>
              <a:t>-EhV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00" y="4126832"/>
            <a:ext cx="8229600" cy="6724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2) </a:t>
            </a:r>
            <a:r>
              <a:rPr lang="en-US" b="1" i="1" dirty="0"/>
              <a:t>14:10 L:D </a:t>
            </a:r>
            <a:r>
              <a:rPr lang="en-US" dirty="0"/>
              <a:t>cycle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85377" y="2889934"/>
            <a:ext cx="2364748" cy="240721"/>
            <a:chOff x="1763634" y="2614735"/>
            <a:chExt cx="4898276" cy="272955"/>
          </a:xfrm>
        </p:grpSpPr>
        <p:sp>
          <p:nvSpPr>
            <p:cNvPr id="5" name="Rectangle 4"/>
            <p:cNvSpPr/>
            <p:nvPr/>
          </p:nvSpPr>
          <p:spPr>
            <a:xfrm>
              <a:off x="1782087" y="2614736"/>
              <a:ext cx="4879823" cy="2729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63634" y="2614735"/>
              <a:ext cx="1322562" cy="2729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/>
          <p:cNvCxnSpPr/>
          <p:nvPr/>
        </p:nvCxnSpPr>
        <p:spPr>
          <a:xfrm>
            <a:off x="3646951" y="3437469"/>
            <a:ext cx="2070646" cy="1071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294288" y="3285540"/>
            <a:ext cx="214599" cy="293855"/>
            <a:chOff x="148937" y="1499582"/>
            <a:chExt cx="1201792" cy="1189725"/>
          </a:xfrm>
        </p:grpSpPr>
        <p:grpSp>
          <p:nvGrpSpPr>
            <p:cNvPr id="9" name="Group 8"/>
            <p:cNvGrpSpPr/>
            <p:nvPr/>
          </p:nvGrpSpPr>
          <p:grpSpPr>
            <a:xfrm>
              <a:off x="148937" y="1499582"/>
              <a:ext cx="1201792" cy="1189725"/>
              <a:chOff x="898283" y="4596921"/>
              <a:chExt cx="1274958" cy="1023400"/>
            </a:xfrm>
            <a:solidFill>
              <a:srgbClr val="C0BC00"/>
            </a:solidFill>
          </p:grpSpPr>
          <p:sp>
            <p:nvSpPr>
              <p:cNvPr id="11" name="Freeform 10"/>
              <p:cNvSpPr/>
              <p:nvPr/>
            </p:nvSpPr>
            <p:spPr>
              <a:xfrm>
                <a:off x="898283" y="4596921"/>
                <a:ext cx="1272466" cy="1020932"/>
              </a:xfrm>
              <a:custGeom>
                <a:avLst/>
                <a:gdLst>
                  <a:gd name="connsiteX0" fmla="*/ 0 w 1272466"/>
                  <a:gd name="connsiteY0" fmla="*/ 920319 h 1020932"/>
                  <a:gd name="connsiteX1" fmla="*/ 384699 w 1272466"/>
                  <a:gd name="connsiteY1" fmla="*/ 239697 h 1020932"/>
                  <a:gd name="connsiteX2" fmla="*/ 384699 w 1272466"/>
                  <a:gd name="connsiteY2" fmla="*/ 56226 h 1020932"/>
                  <a:gd name="connsiteX3" fmla="*/ 343270 w 1272466"/>
                  <a:gd name="connsiteY3" fmla="*/ 5919 h 1020932"/>
                  <a:gd name="connsiteX4" fmla="*/ 902563 w 1272466"/>
                  <a:gd name="connsiteY4" fmla="*/ 0 h 1020932"/>
                  <a:gd name="connsiteX5" fmla="*/ 849297 w 1272466"/>
                  <a:gd name="connsiteY5" fmla="*/ 50307 h 1020932"/>
                  <a:gd name="connsiteX6" fmla="*/ 849297 w 1272466"/>
                  <a:gd name="connsiteY6" fmla="*/ 260412 h 1020932"/>
                  <a:gd name="connsiteX7" fmla="*/ 1272466 w 1272466"/>
                  <a:gd name="connsiteY7" fmla="*/ 867053 h 1020932"/>
                  <a:gd name="connsiteX8" fmla="*/ 1145220 w 1272466"/>
                  <a:gd name="connsiteY8" fmla="*/ 1017973 h 1020932"/>
                  <a:gd name="connsiteX9" fmla="*/ 136125 w 1272466"/>
                  <a:gd name="connsiteY9" fmla="*/ 1020932 h 1020932"/>
                  <a:gd name="connsiteX10" fmla="*/ 0 w 1272466"/>
                  <a:gd name="connsiteY10" fmla="*/ 920319 h 1020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2466" h="1020932">
                    <a:moveTo>
                      <a:pt x="0" y="920319"/>
                    </a:moveTo>
                    <a:lnTo>
                      <a:pt x="384699" y="239697"/>
                    </a:lnTo>
                    <a:lnTo>
                      <a:pt x="384699" y="56226"/>
                    </a:lnTo>
                    <a:lnTo>
                      <a:pt x="343270" y="5919"/>
                    </a:lnTo>
                    <a:lnTo>
                      <a:pt x="902563" y="0"/>
                    </a:lnTo>
                    <a:lnTo>
                      <a:pt x="849297" y="50307"/>
                    </a:lnTo>
                    <a:lnTo>
                      <a:pt x="849297" y="260412"/>
                    </a:lnTo>
                    <a:lnTo>
                      <a:pt x="1272466" y="867053"/>
                    </a:lnTo>
                    <a:lnTo>
                      <a:pt x="1145220" y="1017973"/>
                    </a:lnTo>
                    <a:lnTo>
                      <a:pt x="136125" y="1020932"/>
                    </a:lnTo>
                    <a:lnTo>
                      <a:pt x="0" y="920319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Arc 11"/>
              <p:cNvSpPr/>
              <p:nvPr/>
            </p:nvSpPr>
            <p:spPr>
              <a:xfrm rot="4900052">
                <a:off x="1882388" y="5325072"/>
                <a:ext cx="257033" cy="324673"/>
              </a:xfrm>
              <a:prstGeom prst="arc">
                <a:avLst>
                  <a:gd name="adj1" fmla="val 16200000"/>
                  <a:gd name="adj2" fmla="val 8675"/>
                </a:avLst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Arc 12"/>
              <p:cNvSpPr/>
              <p:nvPr/>
            </p:nvSpPr>
            <p:spPr>
              <a:xfrm rot="10120323">
                <a:off x="900678" y="5427923"/>
                <a:ext cx="224510" cy="192398"/>
              </a:xfrm>
              <a:prstGeom prst="arc">
                <a:avLst>
                  <a:gd name="adj1" fmla="val 16195577"/>
                  <a:gd name="adj2" fmla="val 984190"/>
                </a:avLst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0" name="Freeform 9"/>
            <p:cNvSpPr/>
            <p:nvPr/>
          </p:nvSpPr>
          <p:spPr>
            <a:xfrm>
              <a:off x="349413" y="1499582"/>
              <a:ext cx="798490" cy="636806"/>
            </a:xfrm>
            <a:custGeom>
              <a:avLst/>
              <a:gdLst>
                <a:gd name="connsiteX0" fmla="*/ 0 w 1272466"/>
                <a:gd name="connsiteY0" fmla="*/ 920319 h 1020932"/>
                <a:gd name="connsiteX1" fmla="*/ 384699 w 1272466"/>
                <a:gd name="connsiteY1" fmla="*/ 239697 h 1020932"/>
                <a:gd name="connsiteX2" fmla="*/ 384699 w 1272466"/>
                <a:gd name="connsiteY2" fmla="*/ 56226 h 1020932"/>
                <a:gd name="connsiteX3" fmla="*/ 343270 w 1272466"/>
                <a:gd name="connsiteY3" fmla="*/ 5919 h 1020932"/>
                <a:gd name="connsiteX4" fmla="*/ 902563 w 1272466"/>
                <a:gd name="connsiteY4" fmla="*/ 0 h 1020932"/>
                <a:gd name="connsiteX5" fmla="*/ 849297 w 1272466"/>
                <a:gd name="connsiteY5" fmla="*/ 50307 h 1020932"/>
                <a:gd name="connsiteX6" fmla="*/ 849297 w 1272466"/>
                <a:gd name="connsiteY6" fmla="*/ 260412 h 1020932"/>
                <a:gd name="connsiteX7" fmla="*/ 1272466 w 1272466"/>
                <a:gd name="connsiteY7" fmla="*/ 867053 h 1020932"/>
                <a:gd name="connsiteX8" fmla="*/ 1145220 w 1272466"/>
                <a:gd name="connsiteY8" fmla="*/ 1017973 h 1020932"/>
                <a:gd name="connsiteX9" fmla="*/ 136125 w 1272466"/>
                <a:gd name="connsiteY9" fmla="*/ 1020932 h 1020932"/>
                <a:gd name="connsiteX10" fmla="*/ 0 w 1272466"/>
                <a:gd name="connsiteY10" fmla="*/ 920319 h 1020932"/>
                <a:gd name="connsiteX0" fmla="*/ 0 w 1272466"/>
                <a:gd name="connsiteY0" fmla="*/ 920319 h 1020932"/>
                <a:gd name="connsiteX1" fmla="*/ 315134 w 1272466"/>
                <a:gd name="connsiteY1" fmla="*/ 376064 h 1020932"/>
                <a:gd name="connsiteX2" fmla="*/ 384699 w 1272466"/>
                <a:gd name="connsiteY2" fmla="*/ 239697 h 1020932"/>
                <a:gd name="connsiteX3" fmla="*/ 384699 w 1272466"/>
                <a:gd name="connsiteY3" fmla="*/ 56226 h 1020932"/>
                <a:gd name="connsiteX4" fmla="*/ 343270 w 1272466"/>
                <a:gd name="connsiteY4" fmla="*/ 5919 h 1020932"/>
                <a:gd name="connsiteX5" fmla="*/ 902563 w 1272466"/>
                <a:gd name="connsiteY5" fmla="*/ 0 h 1020932"/>
                <a:gd name="connsiteX6" fmla="*/ 849297 w 1272466"/>
                <a:gd name="connsiteY6" fmla="*/ 50307 h 1020932"/>
                <a:gd name="connsiteX7" fmla="*/ 849297 w 1272466"/>
                <a:gd name="connsiteY7" fmla="*/ 260412 h 1020932"/>
                <a:gd name="connsiteX8" fmla="*/ 1272466 w 1272466"/>
                <a:gd name="connsiteY8" fmla="*/ 867053 h 1020932"/>
                <a:gd name="connsiteX9" fmla="*/ 1145220 w 1272466"/>
                <a:gd name="connsiteY9" fmla="*/ 1017973 h 1020932"/>
                <a:gd name="connsiteX10" fmla="*/ 136125 w 1272466"/>
                <a:gd name="connsiteY10" fmla="*/ 1020932 h 1020932"/>
                <a:gd name="connsiteX11" fmla="*/ 0 w 1272466"/>
                <a:gd name="connsiteY11" fmla="*/ 920319 h 1020932"/>
                <a:gd name="connsiteX0" fmla="*/ 0 w 1272466"/>
                <a:gd name="connsiteY0" fmla="*/ 920319 h 1020932"/>
                <a:gd name="connsiteX1" fmla="*/ 384699 w 1272466"/>
                <a:gd name="connsiteY1" fmla="*/ 239697 h 1020932"/>
                <a:gd name="connsiteX2" fmla="*/ 384699 w 1272466"/>
                <a:gd name="connsiteY2" fmla="*/ 56226 h 1020932"/>
                <a:gd name="connsiteX3" fmla="*/ 343270 w 1272466"/>
                <a:gd name="connsiteY3" fmla="*/ 5919 h 1020932"/>
                <a:gd name="connsiteX4" fmla="*/ 902563 w 1272466"/>
                <a:gd name="connsiteY4" fmla="*/ 0 h 1020932"/>
                <a:gd name="connsiteX5" fmla="*/ 849297 w 1272466"/>
                <a:gd name="connsiteY5" fmla="*/ 50307 h 1020932"/>
                <a:gd name="connsiteX6" fmla="*/ 849297 w 1272466"/>
                <a:gd name="connsiteY6" fmla="*/ 260412 h 1020932"/>
                <a:gd name="connsiteX7" fmla="*/ 1272466 w 1272466"/>
                <a:gd name="connsiteY7" fmla="*/ 867053 h 1020932"/>
                <a:gd name="connsiteX8" fmla="*/ 1145220 w 1272466"/>
                <a:gd name="connsiteY8" fmla="*/ 1017973 h 1020932"/>
                <a:gd name="connsiteX9" fmla="*/ 136125 w 1272466"/>
                <a:gd name="connsiteY9" fmla="*/ 1020932 h 1020932"/>
                <a:gd name="connsiteX10" fmla="*/ 0 w 1272466"/>
                <a:gd name="connsiteY10" fmla="*/ 920319 h 1020932"/>
                <a:gd name="connsiteX0" fmla="*/ 0 w 1272466"/>
                <a:gd name="connsiteY0" fmla="*/ 920319 h 1020932"/>
                <a:gd name="connsiteX1" fmla="*/ 212662 w 1272466"/>
                <a:gd name="connsiteY1" fmla="*/ 547780 h 1020932"/>
                <a:gd name="connsiteX2" fmla="*/ 384699 w 1272466"/>
                <a:gd name="connsiteY2" fmla="*/ 239697 h 1020932"/>
                <a:gd name="connsiteX3" fmla="*/ 384699 w 1272466"/>
                <a:gd name="connsiteY3" fmla="*/ 56226 h 1020932"/>
                <a:gd name="connsiteX4" fmla="*/ 343270 w 1272466"/>
                <a:gd name="connsiteY4" fmla="*/ 5919 h 1020932"/>
                <a:gd name="connsiteX5" fmla="*/ 902563 w 1272466"/>
                <a:gd name="connsiteY5" fmla="*/ 0 h 1020932"/>
                <a:gd name="connsiteX6" fmla="*/ 849297 w 1272466"/>
                <a:gd name="connsiteY6" fmla="*/ 50307 h 1020932"/>
                <a:gd name="connsiteX7" fmla="*/ 849297 w 1272466"/>
                <a:gd name="connsiteY7" fmla="*/ 260412 h 1020932"/>
                <a:gd name="connsiteX8" fmla="*/ 1272466 w 1272466"/>
                <a:gd name="connsiteY8" fmla="*/ 867053 h 1020932"/>
                <a:gd name="connsiteX9" fmla="*/ 1145220 w 1272466"/>
                <a:gd name="connsiteY9" fmla="*/ 1017973 h 1020932"/>
                <a:gd name="connsiteX10" fmla="*/ 136125 w 1272466"/>
                <a:gd name="connsiteY10" fmla="*/ 1020932 h 1020932"/>
                <a:gd name="connsiteX11" fmla="*/ 0 w 1272466"/>
                <a:gd name="connsiteY11" fmla="*/ 920319 h 1020932"/>
                <a:gd name="connsiteX0" fmla="*/ 0 w 1272466"/>
                <a:gd name="connsiteY0" fmla="*/ 920319 h 1020932"/>
                <a:gd name="connsiteX1" fmla="*/ 1059765 w 1272466"/>
                <a:gd name="connsiteY1" fmla="*/ 542240 h 1020932"/>
                <a:gd name="connsiteX2" fmla="*/ 212662 w 1272466"/>
                <a:gd name="connsiteY2" fmla="*/ 547780 h 1020932"/>
                <a:gd name="connsiteX3" fmla="*/ 384699 w 1272466"/>
                <a:gd name="connsiteY3" fmla="*/ 239697 h 1020932"/>
                <a:gd name="connsiteX4" fmla="*/ 384699 w 1272466"/>
                <a:gd name="connsiteY4" fmla="*/ 56226 h 1020932"/>
                <a:gd name="connsiteX5" fmla="*/ 343270 w 1272466"/>
                <a:gd name="connsiteY5" fmla="*/ 5919 h 1020932"/>
                <a:gd name="connsiteX6" fmla="*/ 902563 w 1272466"/>
                <a:gd name="connsiteY6" fmla="*/ 0 h 1020932"/>
                <a:gd name="connsiteX7" fmla="*/ 849297 w 1272466"/>
                <a:gd name="connsiteY7" fmla="*/ 50307 h 1020932"/>
                <a:gd name="connsiteX8" fmla="*/ 849297 w 1272466"/>
                <a:gd name="connsiteY8" fmla="*/ 260412 h 1020932"/>
                <a:gd name="connsiteX9" fmla="*/ 1272466 w 1272466"/>
                <a:gd name="connsiteY9" fmla="*/ 867053 h 1020932"/>
                <a:gd name="connsiteX10" fmla="*/ 1145220 w 1272466"/>
                <a:gd name="connsiteY10" fmla="*/ 1017973 h 1020932"/>
                <a:gd name="connsiteX11" fmla="*/ 136125 w 1272466"/>
                <a:gd name="connsiteY11" fmla="*/ 1020932 h 1020932"/>
                <a:gd name="connsiteX12" fmla="*/ 0 w 1272466"/>
                <a:gd name="connsiteY12" fmla="*/ 920319 h 1020932"/>
                <a:gd name="connsiteX0" fmla="*/ 0 w 1136341"/>
                <a:gd name="connsiteY0" fmla="*/ 1020932 h 1020932"/>
                <a:gd name="connsiteX1" fmla="*/ 923640 w 1136341"/>
                <a:gd name="connsiteY1" fmla="*/ 542240 h 1020932"/>
                <a:gd name="connsiteX2" fmla="*/ 76537 w 1136341"/>
                <a:gd name="connsiteY2" fmla="*/ 547780 h 1020932"/>
                <a:gd name="connsiteX3" fmla="*/ 248574 w 1136341"/>
                <a:gd name="connsiteY3" fmla="*/ 239697 h 1020932"/>
                <a:gd name="connsiteX4" fmla="*/ 248574 w 1136341"/>
                <a:gd name="connsiteY4" fmla="*/ 56226 h 1020932"/>
                <a:gd name="connsiteX5" fmla="*/ 207145 w 1136341"/>
                <a:gd name="connsiteY5" fmla="*/ 5919 h 1020932"/>
                <a:gd name="connsiteX6" fmla="*/ 766438 w 1136341"/>
                <a:gd name="connsiteY6" fmla="*/ 0 h 1020932"/>
                <a:gd name="connsiteX7" fmla="*/ 713172 w 1136341"/>
                <a:gd name="connsiteY7" fmla="*/ 50307 h 1020932"/>
                <a:gd name="connsiteX8" fmla="*/ 713172 w 1136341"/>
                <a:gd name="connsiteY8" fmla="*/ 260412 h 1020932"/>
                <a:gd name="connsiteX9" fmla="*/ 1136341 w 1136341"/>
                <a:gd name="connsiteY9" fmla="*/ 867053 h 1020932"/>
                <a:gd name="connsiteX10" fmla="*/ 1009095 w 1136341"/>
                <a:gd name="connsiteY10" fmla="*/ 1017973 h 1020932"/>
                <a:gd name="connsiteX11" fmla="*/ 0 w 1136341"/>
                <a:gd name="connsiteY11" fmla="*/ 1020932 h 1020932"/>
                <a:gd name="connsiteX0" fmla="*/ 932558 w 1059804"/>
                <a:gd name="connsiteY0" fmla="*/ 1017973 h 1017973"/>
                <a:gd name="connsiteX1" fmla="*/ 847103 w 1059804"/>
                <a:gd name="connsiteY1" fmla="*/ 542240 h 1017973"/>
                <a:gd name="connsiteX2" fmla="*/ 0 w 1059804"/>
                <a:gd name="connsiteY2" fmla="*/ 547780 h 1017973"/>
                <a:gd name="connsiteX3" fmla="*/ 172037 w 1059804"/>
                <a:gd name="connsiteY3" fmla="*/ 239697 h 1017973"/>
                <a:gd name="connsiteX4" fmla="*/ 172037 w 1059804"/>
                <a:gd name="connsiteY4" fmla="*/ 56226 h 1017973"/>
                <a:gd name="connsiteX5" fmla="*/ 130608 w 1059804"/>
                <a:gd name="connsiteY5" fmla="*/ 5919 h 1017973"/>
                <a:gd name="connsiteX6" fmla="*/ 689901 w 1059804"/>
                <a:gd name="connsiteY6" fmla="*/ 0 h 1017973"/>
                <a:gd name="connsiteX7" fmla="*/ 636635 w 1059804"/>
                <a:gd name="connsiteY7" fmla="*/ 50307 h 1017973"/>
                <a:gd name="connsiteX8" fmla="*/ 636635 w 1059804"/>
                <a:gd name="connsiteY8" fmla="*/ 260412 h 1017973"/>
                <a:gd name="connsiteX9" fmla="*/ 1059804 w 1059804"/>
                <a:gd name="connsiteY9" fmla="*/ 867053 h 1017973"/>
                <a:gd name="connsiteX10" fmla="*/ 932558 w 1059804"/>
                <a:gd name="connsiteY10" fmla="*/ 1017973 h 1017973"/>
                <a:gd name="connsiteX0" fmla="*/ 1059804 w 1059804"/>
                <a:gd name="connsiteY0" fmla="*/ 867053 h 867053"/>
                <a:gd name="connsiteX1" fmla="*/ 847103 w 1059804"/>
                <a:gd name="connsiteY1" fmla="*/ 542240 h 867053"/>
                <a:gd name="connsiteX2" fmla="*/ 0 w 1059804"/>
                <a:gd name="connsiteY2" fmla="*/ 547780 h 867053"/>
                <a:gd name="connsiteX3" fmla="*/ 172037 w 1059804"/>
                <a:gd name="connsiteY3" fmla="*/ 239697 h 867053"/>
                <a:gd name="connsiteX4" fmla="*/ 172037 w 1059804"/>
                <a:gd name="connsiteY4" fmla="*/ 56226 h 867053"/>
                <a:gd name="connsiteX5" fmla="*/ 130608 w 1059804"/>
                <a:gd name="connsiteY5" fmla="*/ 5919 h 867053"/>
                <a:gd name="connsiteX6" fmla="*/ 689901 w 1059804"/>
                <a:gd name="connsiteY6" fmla="*/ 0 h 867053"/>
                <a:gd name="connsiteX7" fmla="*/ 636635 w 1059804"/>
                <a:gd name="connsiteY7" fmla="*/ 50307 h 867053"/>
                <a:gd name="connsiteX8" fmla="*/ 636635 w 1059804"/>
                <a:gd name="connsiteY8" fmla="*/ 260412 h 867053"/>
                <a:gd name="connsiteX9" fmla="*/ 1059804 w 1059804"/>
                <a:gd name="connsiteY9" fmla="*/ 867053 h 867053"/>
                <a:gd name="connsiteX0" fmla="*/ 636635 w 847103"/>
                <a:gd name="connsiteY0" fmla="*/ 260412 h 547780"/>
                <a:gd name="connsiteX1" fmla="*/ 847103 w 847103"/>
                <a:gd name="connsiteY1" fmla="*/ 542240 h 547780"/>
                <a:gd name="connsiteX2" fmla="*/ 0 w 847103"/>
                <a:gd name="connsiteY2" fmla="*/ 547780 h 547780"/>
                <a:gd name="connsiteX3" fmla="*/ 172037 w 847103"/>
                <a:gd name="connsiteY3" fmla="*/ 239697 h 547780"/>
                <a:gd name="connsiteX4" fmla="*/ 172037 w 847103"/>
                <a:gd name="connsiteY4" fmla="*/ 56226 h 547780"/>
                <a:gd name="connsiteX5" fmla="*/ 130608 w 847103"/>
                <a:gd name="connsiteY5" fmla="*/ 5919 h 547780"/>
                <a:gd name="connsiteX6" fmla="*/ 689901 w 847103"/>
                <a:gd name="connsiteY6" fmla="*/ 0 h 547780"/>
                <a:gd name="connsiteX7" fmla="*/ 636635 w 847103"/>
                <a:gd name="connsiteY7" fmla="*/ 50307 h 547780"/>
                <a:gd name="connsiteX8" fmla="*/ 636635 w 847103"/>
                <a:gd name="connsiteY8" fmla="*/ 260412 h 54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103" h="547780">
                  <a:moveTo>
                    <a:pt x="636635" y="260412"/>
                  </a:moveTo>
                  <a:lnTo>
                    <a:pt x="847103" y="542240"/>
                  </a:lnTo>
                  <a:lnTo>
                    <a:pt x="0" y="547780"/>
                  </a:lnTo>
                  <a:lnTo>
                    <a:pt x="172037" y="239697"/>
                  </a:lnTo>
                  <a:lnTo>
                    <a:pt x="172037" y="56226"/>
                  </a:lnTo>
                  <a:lnTo>
                    <a:pt x="130608" y="5919"/>
                  </a:lnTo>
                  <a:lnTo>
                    <a:pt x="689901" y="0"/>
                  </a:lnTo>
                  <a:lnTo>
                    <a:pt x="636635" y="50307"/>
                  </a:lnTo>
                  <a:lnTo>
                    <a:pt x="636635" y="26041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alibri" panose="020F05020202040302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50347" y="2426831"/>
            <a:ext cx="7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</a:rPr>
              <a:t>+ </a:t>
            </a:r>
            <a:r>
              <a:rPr lang="en-US" sz="1800" b="1" dirty="0" err="1">
                <a:latin typeface="Calibri" panose="020F0502020204030204" pitchFamily="34" charset="0"/>
              </a:rPr>
              <a:t>EhV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89537" y="2480867"/>
            <a:ext cx="0" cy="3058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219423" y="1583307"/>
            <a:ext cx="8229600" cy="672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1) 14 hours of light then </a:t>
            </a:r>
            <a:r>
              <a:rPr lang="en-US" b="1" i="1" dirty="0"/>
              <a:t>darkness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245692" y="5306580"/>
            <a:ext cx="2391102" cy="265817"/>
            <a:chOff x="1748184" y="1473957"/>
            <a:chExt cx="4898276" cy="272956"/>
          </a:xfrm>
        </p:grpSpPr>
        <p:sp>
          <p:nvSpPr>
            <p:cNvPr id="18" name="Rectangle 17"/>
            <p:cNvSpPr/>
            <p:nvPr/>
          </p:nvSpPr>
          <p:spPr>
            <a:xfrm>
              <a:off x="1766637" y="1473959"/>
              <a:ext cx="4879823" cy="2729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48184" y="1473958"/>
              <a:ext cx="1322562" cy="2729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16906" y="1473957"/>
              <a:ext cx="1322562" cy="2729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271181" y="4920035"/>
            <a:ext cx="7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</a:rPr>
              <a:t>+ </a:t>
            </a:r>
            <a:r>
              <a:rPr lang="en-US" sz="1800" b="1" dirty="0" err="1">
                <a:latin typeface="Calibri" panose="020F0502020204030204" pitchFamily="34" charset="0"/>
              </a:rPr>
              <a:t>EhV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10371" y="4974071"/>
            <a:ext cx="0" cy="3058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679385" y="5925257"/>
            <a:ext cx="2070646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3245694" y="5778330"/>
            <a:ext cx="214599" cy="293855"/>
            <a:chOff x="148937" y="1499582"/>
            <a:chExt cx="1201792" cy="1189725"/>
          </a:xfrm>
        </p:grpSpPr>
        <p:grpSp>
          <p:nvGrpSpPr>
            <p:cNvPr id="25" name="Group 24"/>
            <p:cNvGrpSpPr/>
            <p:nvPr/>
          </p:nvGrpSpPr>
          <p:grpSpPr>
            <a:xfrm>
              <a:off x="148937" y="1499582"/>
              <a:ext cx="1201792" cy="1189725"/>
              <a:chOff x="898283" y="4596921"/>
              <a:chExt cx="1274958" cy="1023400"/>
            </a:xfrm>
            <a:solidFill>
              <a:srgbClr val="C0BC00"/>
            </a:solidFill>
          </p:grpSpPr>
          <p:sp>
            <p:nvSpPr>
              <p:cNvPr id="27" name="Freeform 26"/>
              <p:cNvSpPr/>
              <p:nvPr/>
            </p:nvSpPr>
            <p:spPr>
              <a:xfrm>
                <a:off x="898283" y="4596921"/>
                <a:ext cx="1272466" cy="1020932"/>
              </a:xfrm>
              <a:custGeom>
                <a:avLst/>
                <a:gdLst>
                  <a:gd name="connsiteX0" fmla="*/ 0 w 1272466"/>
                  <a:gd name="connsiteY0" fmla="*/ 920319 h 1020932"/>
                  <a:gd name="connsiteX1" fmla="*/ 384699 w 1272466"/>
                  <a:gd name="connsiteY1" fmla="*/ 239697 h 1020932"/>
                  <a:gd name="connsiteX2" fmla="*/ 384699 w 1272466"/>
                  <a:gd name="connsiteY2" fmla="*/ 56226 h 1020932"/>
                  <a:gd name="connsiteX3" fmla="*/ 343270 w 1272466"/>
                  <a:gd name="connsiteY3" fmla="*/ 5919 h 1020932"/>
                  <a:gd name="connsiteX4" fmla="*/ 902563 w 1272466"/>
                  <a:gd name="connsiteY4" fmla="*/ 0 h 1020932"/>
                  <a:gd name="connsiteX5" fmla="*/ 849297 w 1272466"/>
                  <a:gd name="connsiteY5" fmla="*/ 50307 h 1020932"/>
                  <a:gd name="connsiteX6" fmla="*/ 849297 w 1272466"/>
                  <a:gd name="connsiteY6" fmla="*/ 260412 h 1020932"/>
                  <a:gd name="connsiteX7" fmla="*/ 1272466 w 1272466"/>
                  <a:gd name="connsiteY7" fmla="*/ 867053 h 1020932"/>
                  <a:gd name="connsiteX8" fmla="*/ 1145220 w 1272466"/>
                  <a:gd name="connsiteY8" fmla="*/ 1017973 h 1020932"/>
                  <a:gd name="connsiteX9" fmla="*/ 136125 w 1272466"/>
                  <a:gd name="connsiteY9" fmla="*/ 1020932 h 1020932"/>
                  <a:gd name="connsiteX10" fmla="*/ 0 w 1272466"/>
                  <a:gd name="connsiteY10" fmla="*/ 920319 h 1020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2466" h="1020932">
                    <a:moveTo>
                      <a:pt x="0" y="920319"/>
                    </a:moveTo>
                    <a:lnTo>
                      <a:pt x="384699" y="239697"/>
                    </a:lnTo>
                    <a:lnTo>
                      <a:pt x="384699" y="56226"/>
                    </a:lnTo>
                    <a:lnTo>
                      <a:pt x="343270" y="5919"/>
                    </a:lnTo>
                    <a:lnTo>
                      <a:pt x="902563" y="0"/>
                    </a:lnTo>
                    <a:lnTo>
                      <a:pt x="849297" y="50307"/>
                    </a:lnTo>
                    <a:lnTo>
                      <a:pt x="849297" y="260412"/>
                    </a:lnTo>
                    <a:lnTo>
                      <a:pt x="1272466" y="867053"/>
                    </a:lnTo>
                    <a:lnTo>
                      <a:pt x="1145220" y="1017973"/>
                    </a:lnTo>
                    <a:lnTo>
                      <a:pt x="136125" y="1020932"/>
                    </a:lnTo>
                    <a:lnTo>
                      <a:pt x="0" y="920319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Arc 27"/>
              <p:cNvSpPr/>
              <p:nvPr/>
            </p:nvSpPr>
            <p:spPr>
              <a:xfrm rot="4900052">
                <a:off x="1882388" y="5325072"/>
                <a:ext cx="257033" cy="324673"/>
              </a:xfrm>
              <a:prstGeom prst="arc">
                <a:avLst>
                  <a:gd name="adj1" fmla="val 16200000"/>
                  <a:gd name="adj2" fmla="val 8675"/>
                </a:avLst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Arc 28"/>
              <p:cNvSpPr/>
              <p:nvPr/>
            </p:nvSpPr>
            <p:spPr>
              <a:xfrm rot="10120323">
                <a:off x="900678" y="5427923"/>
                <a:ext cx="224510" cy="192398"/>
              </a:xfrm>
              <a:prstGeom prst="arc">
                <a:avLst>
                  <a:gd name="adj1" fmla="val 16195577"/>
                  <a:gd name="adj2" fmla="val 984190"/>
                </a:avLst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6" name="Freeform 25"/>
            <p:cNvSpPr/>
            <p:nvPr/>
          </p:nvSpPr>
          <p:spPr>
            <a:xfrm>
              <a:off x="349413" y="1499582"/>
              <a:ext cx="798490" cy="636806"/>
            </a:xfrm>
            <a:custGeom>
              <a:avLst/>
              <a:gdLst>
                <a:gd name="connsiteX0" fmla="*/ 0 w 1272466"/>
                <a:gd name="connsiteY0" fmla="*/ 920319 h 1020932"/>
                <a:gd name="connsiteX1" fmla="*/ 384699 w 1272466"/>
                <a:gd name="connsiteY1" fmla="*/ 239697 h 1020932"/>
                <a:gd name="connsiteX2" fmla="*/ 384699 w 1272466"/>
                <a:gd name="connsiteY2" fmla="*/ 56226 h 1020932"/>
                <a:gd name="connsiteX3" fmla="*/ 343270 w 1272466"/>
                <a:gd name="connsiteY3" fmla="*/ 5919 h 1020932"/>
                <a:gd name="connsiteX4" fmla="*/ 902563 w 1272466"/>
                <a:gd name="connsiteY4" fmla="*/ 0 h 1020932"/>
                <a:gd name="connsiteX5" fmla="*/ 849297 w 1272466"/>
                <a:gd name="connsiteY5" fmla="*/ 50307 h 1020932"/>
                <a:gd name="connsiteX6" fmla="*/ 849297 w 1272466"/>
                <a:gd name="connsiteY6" fmla="*/ 260412 h 1020932"/>
                <a:gd name="connsiteX7" fmla="*/ 1272466 w 1272466"/>
                <a:gd name="connsiteY7" fmla="*/ 867053 h 1020932"/>
                <a:gd name="connsiteX8" fmla="*/ 1145220 w 1272466"/>
                <a:gd name="connsiteY8" fmla="*/ 1017973 h 1020932"/>
                <a:gd name="connsiteX9" fmla="*/ 136125 w 1272466"/>
                <a:gd name="connsiteY9" fmla="*/ 1020932 h 1020932"/>
                <a:gd name="connsiteX10" fmla="*/ 0 w 1272466"/>
                <a:gd name="connsiteY10" fmla="*/ 920319 h 1020932"/>
                <a:gd name="connsiteX0" fmla="*/ 0 w 1272466"/>
                <a:gd name="connsiteY0" fmla="*/ 920319 h 1020932"/>
                <a:gd name="connsiteX1" fmla="*/ 315134 w 1272466"/>
                <a:gd name="connsiteY1" fmla="*/ 376064 h 1020932"/>
                <a:gd name="connsiteX2" fmla="*/ 384699 w 1272466"/>
                <a:gd name="connsiteY2" fmla="*/ 239697 h 1020932"/>
                <a:gd name="connsiteX3" fmla="*/ 384699 w 1272466"/>
                <a:gd name="connsiteY3" fmla="*/ 56226 h 1020932"/>
                <a:gd name="connsiteX4" fmla="*/ 343270 w 1272466"/>
                <a:gd name="connsiteY4" fmla="*/ 5919 h 1020932"/>
                <a:gd name="connsiteX5" fmla="*/ 902563 w 1272466"/>
                <a:gd name="connsiteY5" fmla="*/ 0 h 1020932"/>
                <a:gd name="connsiteX6" fmla="*/ 849297 w 1272466"/>
                <a:gd name="connsiteY6" fmla="*/ 50307 h 1020932"/>
                <a:gd name="connsiteX7" fmla="*/ 849297 w 1272466"/>
                <a:gd name="connsiteY7" fmla="*/ 260412 h 1020932"/>
                <a:gd name="connsiteX8" fmla="*/ 1272466 w 1272466"/>
                <a:gd name="connsiteY8" fmla="*/ 867053 h 1020932"/>
                <a:gd name="connsiteX9" fmla="*/ 1145220 w 1272466"/>
                <a:gd name="connsiteY9" fmla="*/ 1017973 h 1020932"/>
                <a:gd name="connsiteX10" fmla="*/ 136125 w 1272466"/>
                <a:gd name="connsiteY10" fmla="*/ 1020932 h 1020932"/>
                <a:gd name="connsiteX11" fmla="*/ 0 w 1272466"/>
                <a:gd name="connsiteY11" fmla="*/ 920319 h 1020932"/>
                <a:gd name="connsiteX0" fmla="*/ 0 w 1272466"/>
                <a:gd name="connsiteY0" fmla="*/ 920319 h 1020932"/>
                <a:gd name="connsiteX1" fmla="*/ 384699 w 1272466"/>
                <a:gd name="connsiteY1" fmla="*/ 239697 h 1020932"/>
                <a:gd name="connsiteX2" fmla="*/ 384699 w 1272466"/>
                <a:gd name="connsiteY2" fmla="*/ 56226 h 1020932"/>
                <a:gd name="connsiteX3" fmla="*/ 343270 w 1272466"/>
                <a:gd name="connsiteY3" fmla="*/ 5919 h 1020932"/>
                <a:gd name="connsiteX4" fmla="*/ 902563 w 1272466"/>
                <a:gd name="connsiteY4" fmla="*/ 0 h 1020932"/>
                <a:gd name="connsiteX5" fmla="*/ 849297 w 1272466"/>
                <a:gd name="connsiteY5" fmla="*/ 50307 h 1020932"/>
                <a:gd name="connsiteX6" fmla="*/ 849297 w 1272466"/>
                <a:gd name="connsiteY6" fmla="*/ 260412 h 1020932"/>
                <a:gd name="connsiteX7" fmla="*/ 1272466 w 1272466"/>
                <a:gd name="connsiteY7" fmla="*/ 867053 h 1020932"/>
                <a:gd name="connsiteX8" fmla="*/ 1145220 w 1272466"/>
                <a:gd name="connsiteY8" fmla="*/ 1017973 h 1020932"/>
                <a:gd name="connsiteX9" fmla="*/ 136125 w 1272466"/>
                <a:gd name="connsiteY9" fmla="*/ 1020932 h 1020932"/>
                <a:gd name="connsiteX10" fmla="*/ 0 w 1272466"/>
                <a:gd name="connsiteY10" fmla="*/ 920319 h 1020932"/>
                <a:gd name="connsiteX0" fmla="*/ 0 w 1272466"/>
                <a:gd name="connsiteY0" fmla="*/ 920319 h 1020932"/>
                <a:gd name="connsiteX1" fmla="*/ 212662 w 1272466"/>
                <a:gd name="connsiteY1" fmla="*/ 547780 h 1020932"/>
                <a:gd name="connsiteX2" fmla="*/ 384699 w 1272466"/>
                <a:gd name="connsiteY2" fmla="*/ 239697 h 1020932"/>
                <a:gd name="connsiteX3" fmla="*/ 384699 w 1272466"/>
                <a:gd name="connsiteY3" fmla="*/ 56226 h 1020932"/>
                <a:gd name="connsiteX4" fmla="*/ 343270 w 1272466"/>
                <a:gd name="connsiteY4" fmla="*/ 5919 h 1020932"/>
                <a:gd name="connsiteX5" fmla="*/ 902563 w 1272466"/>
                <a:gd name="connsiteY5" fmla="*/ 0 h 1020932"/>
                <a:gd name="connsiteX6" fmla="*/ 849297 w 1272466"/>
                <a:gd name="connsiteY6" fmla="*/ 50307 h 1020932"/>
                <a:gd name="connsiteX7" fmla="*/ 849297 w 1272466"/>
                <a:gd name="connsiteY7" fmla="*/ 260412 h 1020932"/>
                <a:gd name="connsiteX8" fmla="*/ 1272466 w 1272466"/>
                <a:gd name="connsiteY8" fmla="*/ 867053 h 1020932"/>
                <a:gd name="connsiteX9" fmla="*/ 1145220 w 1272466"/>
                <a:gd name="connsiteY9" fmla="*/ 1017973 h 1020932"/>
                <a:gd name="connsiteX10" fmla="*/ 136125 w 1272466"/>
                <a:gd name="connsiteY10" fmla="*/ 1020932 h 1020932"/>
                <a:gd name="connsiteX11" fmla="*/ 0 w 1272466"/>
                <a:gd name="connsiteY11" fmla="*/ 920319 h 1020932"/>
                <a:gd name="connsiteX0" fmla="*/ 0 w 1272466"/>
                <a:gd name="connsiteY0" fmla="*/ 920319 h 1020932"/>
                <a:gd name="connsiteX1" fmla="*/ 1059765 w 1272466"/>
                <a:gd name="connsiteY1" fmla="*/ 542240 h 1020932"/>
                <a:gd name="connsiteX2" fmla="*/ 212662 w 1272466"/>
                <a:gd name="connsiteY2" fmla="*/ 547780 h 1020932"/>
                <a:gd name="connsiteX3" fmla="*/ 384699 w 1272466"/>
                <a:gd name="connsiteY3" fmla="*/ 239697 h 1020932"/>
                <a:gd name="connsiteX4" fmla="*/ 384699 w 1272466"/>
                <a:gd name="connsiteY4" fmla="*/ 56226 h 1020932"/>
                <a:gd name="connsiteX5" fmla="*/ 343270 w 1272466"/>
                <a:gd name="connsiteY5" fmla="*/ 5919 h 1020932"/>
                <a:gd name="connsiteX6" fmla="*/ 902563 w 1272466"/>
                <a:gd name="connsiteY6" fmla="*/ 0 h 1020932"/>
                <a:gd name="connsiteX7" fmla="*/ 849297 w 1272466"/>
                <a:gd name="connsiteY7" fmla="*/ 50307 h 1020932"/>
                <a:gd name="connsiteX8" fmla="*/ 849297 w 1272466"/>
                <a:gd name="connsiteY8" fmla="*/ 260412 h 1020932"/>
                <a:gd name="connsiteX9" fmla="*/ 1272466 w 1272466"/>
                <a:gd name="connsiteY9" fmla="*/ 867053 h 1020932"/>
                <a:gd name="connsiteX10" fmla="*/ 1145220 w 1272466"/>
                <a:gd name="connsiteY10" fmla="*/ 1017973 h 1020932"/>
                <a:gd name="connsiteX11" fmla="*/ 136125 w 1272466"/>
                <a:gd name="connsiteY11" fmla="*/ 1020932 h 1020932"/>
                <a:gd name="connsiteX12" fmla="*/ 0 w 1272466"/>
                <a:gd name="connsiteY12" fmla="*/ 920319 h 1020932"/>
                <a:gd name="connsiteX0" fmla="*/ 0 w 1136341"/>
                <a:gd name="connsiteY0" fmla="*/ 1020932 h 1020932"/>
                <a:gd name="connsiteX1" fmla="*/ 923640 w 1136341"/>
                <a:gd name="connsiteY1" fmla="*/ 542240 h 1020932"/>
                <a:gd name="connsiteX2" fmla="*/ 76537 w 1136341"/>
                <a:gd name="connsiteY2" fmla="*/ 547780 h 1020932"/>
                <a:gd name="connsiteX3" fmla="*/ 248574 w 1136341"/>
                <a:gd name="connsiteY3" fmla="*/ 239697 h 1020932"/>
                <a:gd name="connsiteX4" fmla="*/ 248574 w 1136341"/>
                <a:gd name="connsiteY4" fmla="*/ 56226 h 1020932"/>
                <a:gd name="connsiteX5" fmla="*/ 207145 w 1136341"/>
                <a:gd name="connsiteY5" fmla="*/ 5919 h 1020932"/>
                <a:gd name="connsiteX6" fmla="*/ 766438 w 1136341"/>
                <a:gd name="connsiteY6" fmla="*/ 0 h 1020932"/>
                <a:gd name="connsiteX7" fmla="*/ 713172 w 1136341"/>
                <a:gd name="connsiteY7" fmla="*/ 50307 h 1020932"/>
                <a:gd name="connsiteX8" fmla="*/ 713172 w 1136341"/>
                <a:gd name="connsiteY8" fmla="*/ 260412 h 1020932"/>
                <a:gd name="connsiteX9" fmla="*/ 1136341 w 1136341"/>
                <a:gd name="connsiteY9" fmla="*/ 867053 h 1020932"/>
                <a:gd name="connsiteX10" fmla="*/ 1009095 w 1136341"/>
                <a:gd name="connsiteY10" fmla="*/ 1017973 h 1020932"/>
                <a:gd name="connsiteX11" fmla="*/ 0 w 1136341"/>
                <a:gd name="connsiteY11" fmla="*/ 1020932 h 1020932"/>
                <a:gd name="connsiteX0" fmla="*/ 932558 w 1059804"/>
                <a:gd name="connsiteY0" fmla="*/ 1017973 h 1017973"/>
                <a:gd name="connsiteX1" fmla="*/ 847103 w 1059804"/>
                <a:gd name="connsiteY1" fmla="*/ 542240 h 1017973"/>
                <a:gd name="connsiteX2" fmla="*/ 0 w 1059804"/>
                <a:gd name="connsiteY2" fmla="*/ 547780 h 1017973"/>
                <a:gd name="connsiteX3" fmla="*/ 172037 w 1059804"/>
                <a:gd name="connsiteY3" fmla="*/ 239697 h 1017973"/>
                <a:gd name="connsiteX4" fmla="*/ 172037 w 1059804"/>
                <a:gd name="connsiteY4" fmla="*/ 56226 h 1017973"/>
                <a:gd name="connsiteX5" fmla="*/ 130608 w 1059804"/>
                <a:gd name="connsiteY5" fmla="*/ 5919 h 1017973"/>
                <a:gd name="connsiteX6" fmla="*/ 689901 w 1059804"/>
                <a:gd name="connsiteY6" fmla="*/ 0 h 1017973"/>
                <a:gd name="connsiteX7" fmla="*/ 636635 w 1059804"/>
                <a:gd name="connsiteY7" fmla="*/ 50307 h 1017973"/>
                <a:gd name="connsiteX8" fmla="*/ 636635 w 1059804"/>
                <a:gd name="connsiteY8" fmla="*/ 260412 h 1017973"/>
                <a:gd name="connsiteX9" fmla="*/ 1059804 w 1059804"/>
                <a:gd name="connsiteY9" fmla="*/ 867053 h 1017973"/>
                <a:gd name="connsiteX10" fmla="*/ 932558 w 1059804"/>
                <a:gd name="connsiteY10" fmla="*/ 1017973 h 1017973"/>
                <a:gd name="connsiteX0" fmla="*/ 1059804 w 1059804"/>
                <a:gd name="connsiteY0" fmla="*/ 867053 h 867053"/>
                <a:gd name="connsiteX1" fmla="*/ 847103 w 1059804"/>
                <a:gd name="connsiteY1" fmla="*/ 542240 h 867053"/>
                <a:gd name="connsiteX2" fmla="*/ 0 w 1059804"/>
                <a:gd name="connsiteY2" fmla="*/ 547780 h 867053"/>
                <a:gd name="connsiteX3" fmla="*/ 172037 w 1059804"/>
                <a:gd name="connsiteY3" fmla="*/ 239697 h 867053"/>
                <a:gd name="connsiteX4" fmla="*/ 172037 w 1059804"/>
                <a:gd name="connsiteY4" fmla="*/ 56226 h 867053"/>
                <a:gd name="connsiteX5" fmla="*/ 130608 w 1059804"/>
                <a:gd name="connsiteY5" fmla="*/ 5919 h 867053"/>
                <a:gd name="connsiteX6" fmla="*/ 689901 w 1059804"/>
                <a:gd name="connsiteY6" fmla="*/ 0 h 867053"/>
                <a:gd name="connsiteX7" fmla="*/ 636635 w 1059804"/>
                <a:gd name="connsiteY7" fmla="*/ 50307 h 867053"/>
                <a:gd name="connsiteX8" fmla="*/ 636635 w 1059804"/>
                <a:gd name="connsiteY8" fmla="*/ 260412 h 867053"/>
                <a:gd name="connsiteX9" fmla="*/ 1059804 w 1059804"/>
                <a:gd name="connsiteY9" fmla="*/ 867053 h 867053"/>
                <a:gd name="connsiteX0" fmla="*/ 636635 w 847103"/>
                <a:gd name="connsiteY0" fmla="*/ 260412 h 547780"/>
                <a:gd name="connsiteX1" fmla="*/ 847103 w 847103"/>
                <a:gd name="connsiteY1" fmla="*/ 542240 h 547780"/>
                <a:gd name="connsiteX2" fmla="*/ 0 w 847103"/>
                <a:gd name="connsiteY2" fmla="*/ 547780 h 547780"/>
                <a:gd name="connsiteX3" fmla="*/ 172037 w 847103"/>
                <a:gd name="connsiteY3" fmla="*/ 239697 h 547780"/>
                <a:gd name="connsiteX4" fmla="*/ 172037 w 847103"/>
                <a:gd name="connsiteY4" fmla="*/ 56226 h 547780"/>
                <a:gd name="connsiteX5" fmla="*/ 130608 w 847103"/>
                <a:gd name="connsiteY5" fmla="*/ 5919 h 547780"/>
                <a:gd name="connsiteX6" fmla="*/ 689901 w 847103"/>
                <a:gd name="connsiteY6" fmla="*/ 0 h 547780"/>
                <a:gd name="connsiteX7" fmla="*/ 636635 w 847103"/>
                <a:gd name="connsiteY7" fmla="*/ 50307 h 547780"/>
                <a:gd name="connsiteX8" fmla="*/ 636635 w 847103"/>
                <a:gd name="connsiteY8" fmla="*/ 260412 h 54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103" h="547780">
                  <a:moveTo>
                    <a:pt x="636635" y="260412"/>
                  </a:moveTo>
                  <a:lnTo>
                    <a:pt x="847103" y="542240"/>
                  </a:lnTo>
                  <a:lnTo>
                    <a:pt x="0" y="547780"/>
                  </a:lnTo>
                  <a:lnTo>
                    <a:pt x="172037" y="239697"/>
                  </a:lnTo>
                  <a:lnTo>
                    <a:pt x="172037" y="56226"/>
                  </a:lnTo>
                  <a:lnTo>
                    <a:pt x="130608" y="5919"/>
                  </a:lnTo>
                  <a:lnTo>
                    <a:pt x="689901" y="0"/>
                  </a:lnTo>
                  <a:lnTo>
                    <a:pt x="636635" y="50307"/>
                  </a:lnTo>
                  <a:lnTo>
                    <a:pt x="636635" y="26041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alibri" panose="020F0502020204030204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2477442" y="6310204"/>
            <a:ext cx="6545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Thamatrakoln</a:t>
            </a:r>
            <a:r>
              <a:rPr lang="en-US" sz="2400" dirty="0"/>
              <a:t>, Talmy et al., New </a:t>
            </a:r>
            <a:r>
              <a:rPr lang="en-US" sz="2400" dirty="0" err="1"/>
              <a:t>Phytologist</a:t>
            </a:r>
            <a:r>
              <a:rPr lang="en-US" sz="2400" dirty="0"/>
              <a:t>,  2018</a:t>
            </a:r>
          </a:p>
        </p:txBody>
      </p:sp>
    </p:spTree>
    <p:extLst>
      <p:ext uri="{BB962C8B-B14F-4D97-AF65-F5344CB8AC3E}">
        <p14:creationId xmlns:p14="http://schemas.microsoft.com/office/powerpoint/2010/main" val="7816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41685" y="817414"/>
            <a:ext cx="35273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Light limitation alters </a:t>
            </a:r>
            <a:r>
              <a:rPr lang="en-US" sz="2800" i="1" dirty="0"/>
              <a:t>E. </a:t>
            </a:r>
            <a:r>
              <a:rPr lang="en-US" sz="2800" i="1" dirty="0" err="1"/>
              <a:t>huxleyi</a:t>
            </a:r>
            <a:r>
              <a:rPr lang="en-US" sz="2800" dirty="0"/>
              <a:t>- </a:t>
            </a:r>
            <a:r>
              <a:rPr lang="en-US" sz="2800" dirty="0" err="1"/>
              <a:t>EhV</a:t>
            </a:r>
            <a:r>
              <a:rPr lang="en-US" sz="2800" dirty="0">
                <a:effectLst/>
              </a:rPr>
              <a:t> </a:t>
            </a:r>
            <a:r>
              <a:rPr lang="en-US" sz="2800" dirty="0"/>
              <a:t>population dynamics</a:t>
            </a:r>
          </a:p>
        </p:txBody>
      </p:sp>
      <p:pic>
        <p:nvPicPr>
          <p:cNvPr id="13" name="Picture 12" descr="light_dynamic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" r="8131"/>
          <a:stretch/>
        </p:blipFill>
        <p:spPr>
          <a:xfrm>
            <a:off x="737271" y="3073185"/>
            <a:ext cx="7488990" cy="36576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874127" y="160421"/>
            <a:ext cx="3636211" cy="269455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238" y="278989"/>
            <a:ext cx="2788491" cy="8143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237" y="1038059"/>
            <a:ext cx="2223095" cy="82829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40166" y="1880853"/>
            <a:ext cx="3078803" cy="868897"/>
            <a:chOff x="307437" y="3228991"/>
            <a:chExt cx="4978421" cy="124324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437" y="3228991"/>
              <a:ext cx="1861582" cy="124324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59776" y="3498377"/>
              <a:ext cx="3226082" cy="82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219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59685" y="617025"/>
            <a:ext cx="316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μ </a:t>
            </a:r>
            <a:r>
              <a:rPr lang="mr-IN" sz="2400" dirty="0">
                <a:solidFill>
                  <a:srgbClr val="008000"/>
                </a:solidFill>
              </a:rPr>
              <a:t>–</a:t>
            </a:r>
            <a:r>
              <a:rPr lang="en-US" sz="2400" dirty="0">
                <a:solidFill>
                  <a:srgbClr val="008000"/>
                </a:solidFill>
              </a:rPr>
              <a:t> host growth rate (in the light)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9685" y="2280864"/>
            <a:ext cx="316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Φ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mr-IN" sz="2400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clearance 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9685" y="4089021"/>
            <a:ext cx="316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660066"/>
                </a:solidFill>
              </a:rPr>
              <a:t>λ</a:t>
            </a:r>
            <a:r>
              <a:rPr lang="en-US" sz="2400" dirty="0">
                <a:solidFill>
                  <a:srgbClr val="660066"/>
                </a:solidFill>
              </a:rPr>
              <a:t> </a:t>
            </a:r>
            <a:r>
              <a:rPr lang="mr-IN" sz="2400" dirty="0">
                <a:solidFill>
                  <a:srgbClr val="660066"/>
                </a:solidFill>
              </a:rPr>
              <a:t>–</a:t>
            </a:r>
            <a:r>
              <a:rPr lang="en-US" sz="2400" dirty="0">
                <a:solidFill>
                  <a:srgbClr val="660066"/>
                </a:solidFill>
              </a:rPr>
              <a:t> </a:t>
            </a:r>
            <a:r>
              <a:rPr lang="en-US" sz="2400" dirty="0" err="1">
                <a:solidFill>
                  <a:srgbClr val="660066"/>
                </a:solidFill>
              </a:rPr>
              <a:t>lysis</a:t>
            </a:r>
            <a:r>
              <a:rPr lang="en-US" sz="2400" dirty="0">
                <a:solidFill>
                  <a:srgbClr val="660066"/>
                </a:solidFill>
              </a:rPr>
              <a:t>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9685" y="5675922"/>
            <a:ext cx="3168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β </a:t>
            </a:r>
            <a:r>
              <a:rPr lang="mr-IN" sz="2400" dirty="0">
                <a:solidFill>
                  <a:srgbClr val="000090"/>
                </a:solidFill>
              </a:rPr>
              <a:t>–</a:t>
            </a:r>
            <a:r>
              <a:rPr lang="en-US" sz="2400" dirty="0">
                <a:solidFill>
                  <a:srgbClr val="000090"/>
                </a:solidFill>
              </a:rPr>
              <a:t> burst size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996" b="5595"/>
          <a:stretch/>
        </p:blipFill>
        <p:spPr>
          <a:xfrm>
            <a:off x="1393537" y="0"/>
            <a:ext cx="321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13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18" y="28856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ignoring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Φ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has a big impact on population dynamics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27730" y="5784964"/>
            <a:ext cx="464283" cy="0"/>
          </a:xfrm>
          <a:prstGeom prst="line">
            <a:avLst/>
          </a:prstGeom>
          <a:ln>
            <a:solidFill>
              <a:srgbClr val="00009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65122" y="5381826"/>
            <a:ext cx="3372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μ, </a:t>
            </a:r>
            <a:r>
              <a:rPr lang="en-US" sz="2400" dirty="0" err="1">
                <a:solidFill>
                  <a:srgbClr val="660066"/>
                </a:solidFill>
              </a:rPr>
              <a:t>λ</a:t>
            </a:r>
            <a:r>
              <a:rPr lang="en-US" sz="2400" dirty="0">
                <a:solidFill>
                  <a:srgbClr val="660066"/>
                </a:solidFill>
              </a:rPr>
              <a:t>,</a:t>
            </a:r>
            <a:r>
              <a:rPr lang="en-US" sz="2400" dirty="0">
                <a:solidFill>
                  <a:srgbClr val="000090"/>
                </a:solidFill>
              </a:rPr>
              <a:t> β </a:t>
            </a:r>
            <a:r>
              <a:rPr lang="en-US" sz="2400" dirty="0">
                <a:solidFill>
                  <a:srgbClr val="000000"/>
                </a:solidFill>
              </a:rPr>
              <a:t>from light limited, change in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Φ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b="1" i="1" dirty="0">
                <a:solidFill>
                  <a:srgbClr val="000000"/>
                </a:solidFill>
              </a:rPr>
              <a:t>ignored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660066"/>
                </a:solidFill>
              </a:rPr>
              <a:t> </a:t>
            </a:r>
            <a:endParaRPr lang="en-US" sz="2400" dirty="0"/>
          </a:p>
        </p:txBody>
      </p:sp>
      <p:pic>
        <p:nvPicPr>
          <p:cNvPr id="3" name="Picture 2" descr="light_dynamics_se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293"/>
            <a:ext cx="868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2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31845" b="47723"/>
          <a:stretch/>
        </p:blipFill>
        <p:spPr>
          <a:xfrm>
            <a:off x="5150801" y="4919714"/>
            <a:ext cx="3794606" cy="1938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31489" b="47462"/>
          <a:stretch/>
        </p:blipFill>
        <p:spPr>
          <a:xfrm>
            <a:off x="917265" y="4919714"/>
            <a:ext cx="3683333" cy="1938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988" y="1201602"/>
            <a:ext cx="8876012" cy="2777879"/>
          </a:xfrm>
        </p:spPr>
        <p:txBody>
          <a:bodyPr>
            <a:normAutofit/>
          </a:bodyPr>
          <a:lstStyle/>
          <a:p>
            <a:r>
              <a:rPr lang="en-US" dirty="0"/>
              <a:t>Simple model captures infection dynamics in </a:t>
            </a:r>
            <a:r>
              <a:rPr lang="en-US" b="1" i="1" dirty="0"/>
              <a:t>different</a:t>
            </a:r>
            <a:r>
              <a:rPr lang="en-US" dirty="0"/>
              <a:t> host-virus systems (diatom and </a:t>
            </a:r>
            <a:r>
              <a:rPr lang="en-US" dirty="0" err="1"/>
              <a:t>coccolithophore</a:t>
            </a:r>
            <a:r>
              <a:rPr lang="en-US" dirty="0"/>
              <a:t>)</a:t>
            </a:r>
          </a:p>
          <a:p>
            <a:r>
              <a:rPr lang="en-US" dirty="0"/>
              <a:t>‘Transfer affinity’ is </a:t>
            </a:r>
            <a:r>
              <a:rPr lang="en-US" b="1" i="1" dirty="0"/>
              <a:t>higher</a:t>
            </a:r>
            <a:r>
              <a:rPr lang="en-US" dirty="0"/>
              <a:t> in </a:t>
            </a:r>
            <a:r>
              <a:rPr lang="en-US" b="1" i="1" dirty="0"/>
              <a:t>both</a:t>
            </a:r>
            <a:r>
              <a:rPr lang="en-US" dirty="0"/>
              <a:t> Fe limitation and darkness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445" y="4354158"/>
            <a:ext cx="3702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Φ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2400" dirty="0"/>
              <a:t>Diatom Fe manipulations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64189" y="4354158"/>
            <a:ext cx="3789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Φ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US" sz="2400" dirty="0" err="1"/>
              <a:t>Cocco</a:t>
            </a:r>
            <a:r>
              <a:rPr lang="en-US" sz="2400" dirty="0"/>
              <a:t> light manipulations</a:t>
            </a:r>
          </a:p>
        </p:txBody>
      </p:sp>
      <p:pic>
        <p:nvPicPr>
          <p:cNvPr id="8" name="Picture 7" descr="fe_param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7" t="10894" r="32223" b="84777"/>
          <a:stretch/>
        </p:blipFill>
        <p:spPr>
          <a:xfrm>
            <a:off x="3341920" y="4919714"/>
            <a:ext cx="1414847" cy="495767"/>
          </a:xfrm>
          <a:prstGeom prst="rect">
            <a:avLst/>
          </a:prstGeom>
        </p:spPr>
      </p:pic>
      <p:pic>
        <p:nvPicPr>
          <p:cNvPr id="9" name="Picture 8" descr="light_param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4" t="54085" r="11768" b="41829"/>
          <a:stretch/>
        </p:blipFill>
        <p:spPr>
          <a:xfrm>
            <a:off x="7578749" y="4919714"/>
            <a:ext cx="1480642" cy="4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20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4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Similar patterns in </a:t>
            </a:r>
            <a:r>
              <a:rPr lang="en-US" i="1" dirty="0"/>
              <a:t>M. </a:t>
            </a:r>
            <a:r>
              <a:rPr lang="en-US" i="1" dirty="0" err="1"/>
              <a:t>pusill</a:t>
            </a:r>
            <a:r>
              <a:rPr lang="en-US" dirty="0" err="1"/>
              <a:t>a</a:t>
            </a:r>
            <a:r>
              <a:rPr lang="en-US" dirty="0"/>
              <a:t> under N and P limitation (</a:t>
            </a:r>
            <a:r>
              <a:rPr lang="en-US" dirty="0" err="1"/>
              <a:t>Maat</a:t>
            </a:r>
            <a:r>
              <a:rPr lang="en-US" dirty="0"/>
              <a:t> et al., 2016)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9749"/>
          <a:stretch/>
        </p:blipFill>
        <p:spPr>
          <a:xfrm>
            <a:off x="-1" y="2057400"/>
            <a:ext cx="917266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0993" y="6050916"/>
            <a:ext cx="540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Margie Knight, Priscilla Chao, Lucas </a:t>
            </a:r>
            <a:r>
              <a:rPr lang="en-US" dirty="0" err="1"/>
              <a:t>Fiet</a:t>
            </a:r>
            <a:r>
              <a:rPr lang="en-US" dirty="0"/>
              <a:t>, NSF Research Experiences for Undergraduates, UTK 2019</a:t>
            </a:r>
          </a:p>
        </p:txBody>
      </p:sp>
    </p:spTree>
    <p:extLst>
      <p:ext uri="{BB962C8B-B14F-4D97-AF65-F5344CB8AC3E}">
        <p14:creationId xmlns:p14="http://schemas.microsoft.com/office/powerpoint/2010/main" val="85318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468" y="5533999"/>
            <a:ext cx="7305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Nutrient limitation elevates the transfer affinity, but reduces the rate of cell </a:t>
            </a:r>
            <a:r>
              <a:rPr lang="en-US" sz="2800" dirty="0" err="1"/>
              <a:t>lysis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840" y="4042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Similar patterns in </a:t>
            </a:r>
            <a:r>
              <a:rPr lang="en-US" i="1" dirty="0"/>
              <a:t>M. </a:t>
            </a:r>
            <a:r>
              <a:rPr lang="en-US" i="1" dirty="0" err="1"/>
              <a:t>pusill</a:t>
            </a:r>
            <a:r>
              <a:rPr lang="en-US" dirty="0" err="1"/>
              <a:t>a</a:t>
            </a:r>
            <a:r>
              <a:rPr lang="en-US" dirty="0"/>
              <a:t> under N and P limitation (</a:t>
            </a:r>
            <a:r>
              <a:rPr lang="en-US" dirty="0" err="1"/>
              <a:t>Maat</a:t>
            </a:r>
            <a:r>
              <a:rPr lang="en-US" dirty="0"/>
              <a:t> et al., 2016)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290" b="63987"/>
          <a:stretch/>
        </p:blipFill>
        <p:spPr>
          <a:xfrm>
            <a:off x="210244" y="1917701"/>
            <a:ext cx="4697342" cy="3452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108" y="1917701"/>
            <a:ext cx="4357648" cy="3306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7994" t="27752" b="43495"/>
          <a:stretch/>
        </p:blipFill>
        <p:spPr>
          <a:xfrm>
            <a:off x="7373411" y="2381556"/>
            <a:ext cx="1199505" cy="9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9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2808"/>
            <a:ext cx="8229600" cy="1736452"/>
          </a:xfrm>
        </p:spPr>
        <p:txBody>
          <a:bodyPr>
            <a:normAutofit fontScale="90000"/>
          </a:bodyPr>
          <a:lstStyle/>
          <a:p>
            <a:r>
              <a:rPr lang="en-US" dirty="0"/>
              <a:t>Are there patterns in traits that underlie population dynamics across diverse algal groups?</a:t>
            </a:r>
          </a:p>
        </p:txBody>
      </p:sp>
    </p:spTree>
    <p:extLst>
      <p:ext uri="{BB962C8B-B14F-4D97-AF65-F5344CB8AC3E}">
        <p14:creationId xmlns:p14="http://schemas.microsoft.com/office/powerpoint/2010/main" val="200275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ebsite_movs">
            <a:hlinkClick r:id="" action="ppaction://media"/>
            <a:extLst>
              <a:ext uri="{FF2B5EF4-FFF2-40B4-BE49-F238E27FC236}">
                <a16:creationId xmlns:a16="http://schemas.microsoft.com/office/drawing/2014/main" id="{3E07702F-8E16-3245-8205-F3F288D6D1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13038"/>
            <a:ext cx="9144000" cy="44989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4179" y="5836871"/>
            <a:ext cx="8199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Modeled biomass (Darwin model), looping over a seasonal cycle</a:t>
            </a:r>
          </a:p>
        </p:txBody>
      </p:sp>
    </p:spTree>
    <p:extLst>
      <p:ext uri="{BB962C8B-B14F-4D97-AF65-F5344CB8AC3E}">
        <p14:creationId xmlns:p14="http://schemas.microsoft.com/office/powerpoint/2010/main" val="269584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0718" y="184666"/>
            <a:ext cx="7956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model (with different fitted parameters) captures diverse population dynamics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69" y="1287804"/>
            <a:ext cx="5465817" cy="4952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475" y="6472890"/>
            <a:ext cx="900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</a:t>
            </a:r>
            <a:r>
              <a:rPr lang="en-US" dirty="0" err="1"/>
              <a:t>Baudoux</a:t>
            </a:r>
            <a:r>
              <a:rPr lang="en-US" dirty="0"/>
              <a:t> et al., 2005; </a:t>
            </a:r>
            <a:r>
              <a:rPr lang="en-US" dirty="0" err="1"/>
              <a:t>Tomaru</a:t>
            </a:r>
            <a:r>
              <a:rPr lang="en-US" dirty="0"/>
              <a:t> et al., 2011 			Model fitting: Hinson, UTK postdoc</a:t>
            </a:r>
          </a:p>
        </p:txBody>
      </p:sp>
    </p:spTree>
    <p:extLst>
      <p:ext uri="{BB962C8B-B14F-4D97-AF65-F5344CB8AC3E}">
        <p14:creationId xmlns:p14="http://schemas.microsoft.com/office/powerpoint/2010/main" val="1921395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204967" y="2716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588" y="2381556"/>
            <a:ext cx="15113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941" y="5967242"/>
            <a:ext cx="6932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Transfer affinity decreases with virus size, perhaps due to reductions in diffusive encounter rate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49651"/>
          <a:stretch/>
        </p:blipFill>
        <p:spPr>
          <a:xfrm>
            <a:off x="834941" y="902628"/>
            <a:ext cx="6300917" cy="43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10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0533" y="1737715"/>
            <a:ext cx="67455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/>
              <a:t>Small virus size leads to enhanced rate of encounter due to diffusion.. So why be a large virus??</a:t>
            </a:r>
          </a:p>
          <a:p>
            <a:endParaRPr lang="en-US" sz="2800" dirty="0"/>
          </a:p>
          <a:p>
            <a:pPr>
              <a:defRPr/>
            </a:pPr>
            <a:r>
              <a:rPr lang="mr-IN" sz="2800" dirty="0"/>
              <a:t>…</a:t>
            </a:r>
            <a:r>
              <a:rPr lang="en-US" sz="2800" dirty="0"/>
              <a:t>Are other traits (e.g. </a:t>
            </a:r>
            <a:r>
              <a:rPr lang="en-US" sz="2800" dirty="0" err="1"/>
              <a:t>lysis</a:t>
            </a:r>
            <a:r>
              <a:rPr lang="en-US" sz="2800" dirty="0"/>
              <a:t> rate, burst size, </a:t>
            </a:r>
            <a:r>
              <a:rPr lang="en-US" sz="2800" dirty="0" err="1"/>
              <a:t>etc</a:t>
            </a:r>
            <a:r>
              <a:rPr lang="en-US" sz="2800" dirty="0"/>
              <a:t>) higher for larger viruses?</a:t>
            </a:r>
          </a:p>
        </p:txBody>
      </p:sp>
    </p:spTree>
    <p:extLst>
      <p:ext uri="{BB962C8B-B14F-4D97-AF65-F5344CB8AC3E}">
        <p14:creationId xmlns:p14="http://schemas.microsoft.com/office/powerpoint/2010/main" val="41679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767" y="430901"/>
            <a:ext cx="5036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Carbon transfer efficiency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938C93-261A-D14D-823E-75A599A16974}"/>
              </a:ext>
            </a:extLst>
          </p:cNvPr>
          <p:cNvSpPr/>
          <p:nvPr/>
        </p:nvSpPr>
        <p:spPr>
          <a:xfrm>
            <a:off x="1007961" y="3843106"/>
            <a:ext cx="376038" cy="408332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81EBA2-2452-D741-A5B4-D5E35D3634F9}"/>
              </a:ext>
            </a:extLst>
          </p:cNvPr>
          <p:cNvSpPr txBox="1"/>
          <p:nvPr/>
        </p:nvSpPr>
        <p:spPr>
          <a:xfrm>
            <a:off x="1250641" y="4692877"/>
            <a:ext cx="986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Prey item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09CE53-5ED6-FA4E-8682-D3CDEDDDCD70}"/>
              </a:ext>
            </a:extLst>
          </p:cNvPr>
          <p:cNvCxnSpPr/>
          <p:nvPr/>
        </p:nvCxnSpPr>
        <p:spPr>
          <a:xfrm flipH="1" flipV="1">
            <a:off x="1347241" y="4394329"/>
            <a:ext cx="187283" cy="2594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16516-4211-784E-9615-3FDF8E8B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235470">
            <a:off x="2320699" y="3006606"/>
            <a:ext cx="605895" cy="4873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35A90D-F79E-0241-92D2-26230CD8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58" y="3431099"/>
            <a:ext cx="430787" cy="48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8718D6-AD04-2540-AAE8-2A711491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381646">
            <a:off x="2717781" y="4526423"/>
            <a:ext cx="508000" cy="3497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5307F5D-DC1B-2644-91C6-14EB70C3C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88272">
            <a:off x="3650656" y="3585683"/>
            <a:ext cx="508000" cy="3927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CC506B-7372-2B46-AA28-6607BB3B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94" y="4872502"/>
            <a:ext cx="970959" cy="10545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DBA8E3-854A-6F43-8386-35620E5F7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48665">
            <a:off x="3251190" y="4915585"/>
            <a:ext cx="970959" cy="10545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81DCA1-90B5-B14B-8A65-9CBEE7D7F25A}"/>
              </a:ext>
            </a:extLst>
          </p:cNvPr>
          <p:cNvSpPr txBox="1"/>
          <p:nvPr/>
        </p:nvSpPr>
        <p:spPr>
          <a:xfrm>
            <a:off x="1058121" y="2499371"/>
            <a:ext cx="98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Virus</a:t>
            </a:r>
            <a:endParaRPr lang="en-US" i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AAA917-E82F-6E46-8B56-F8D593857D39}"/>
              </a:ext>
            </a:extLst>
          </p:cNvPr>
          <p:cNvCxnSpPr/>
          <p:nvPr/>
        </p:nvCxnSpPr>
        <p:spPr>
          <a:xfrm>
            <a:off x="1894511" y="2773252"/>
            <a:ext cx="207146" cy="122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9B1ED34-FAAC-744E-AF6C-6BAE8BADB4BE}"/>
              </a:ext>
            </a:extLst>
          </p:cNvPr>
          <p:cNvSpPr txBox="1"/>
          <p:nvPr/>
        </p:nvSpPr>
        <p:spPr>
          <a:xfrm>
            <a:off x="5778048" y="3605922"/>
            <a:ext cx="192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β</a:t>
            </a:r>
            <a:r>
              <a:rPr lang="en-US" sz="2400" baseline="-25000" dirty="0">
                <a:solidFill>
                  <a:srgbClr val="FF0000"/>
                </a:solidFill>
              </a:rPr>
              <a:t>v</a:t>
            </a:r>
            <a:r>
              <a:rPr lang="en-US" sz="2400" dirty="0">
                <a:solidFill>
                  <a:srgbClr val="FF0000"/>
                </a:solidFill>
              </a:rPr>
              <a:t> – burst size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33295C-3159-7048-8DB9-D000A992E5E9}"/>
              </a:ext>
            </a:extLst>
          </p:cNvPr>
          <p:cNvSpPr txBox="1"/>
          <p:nvPr/>
        </p:nvSpPr>
        <p:spPr>
          <a:xfrm>
            <a:off x="5249851" y="1305377"/>
            <a:ext cx="22263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Q</a:t>
            </a:r>
            <a:r>
              <a:rPr lang="en-US" sz="2400" baseline="-25000" dirty="0">
                <a:solidFill>
                  <a:schemeClr val="accent1"/>
                </a:solidFill>
              </a:rPr>
              <a:t>v</a:t>
            </a:r>
            <a:r>
              <a:rPr lang="en-US" sz="2400" dirty="0">
                <a:solidFill>
                  <a:schemeClr val="accent1"/>
                </a:solidFill>
              </a:rPr>
              <a:t>- virus carbon quota (</a:t>
            </a:r>
            <a:r>
              <a:rPr lang="en-US" sz="2400" dirty="0" err="1">
                <a:solidFill>
                  <a:schemeClr val="accent1"/>
                </a:solidFill>
              </a:rPr>
              <a:t>pmol</a:t>
            </a:r>
            <a:r>
              <a:rPr lang="en-US" sz="2400" dirty="0">
                <a:solidFill>
                  <a:schemeClr val="accent1"/>
                </a:solidFill>
              </a:rPr>
              <a:t> C virus</a:t>
            </a:r>
            <a:r>
              <a:rPr lang="en-US" sz="2400" baseline="30000" dirty="0">
                <a:solidFill>
                  <a:schemeClr val="accent1"/>
                </a:solidFill>
              </a:rPr>
              <a:t>-1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  <a:endParaRPr lang="en-US" sz="2400" baseline="-25000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9ED087-FD6B-254F-9783-76F36236A68D}"/>
              </a:ext>
            </a:extLst>
          </p:cNvPr>
          <p:cNvSpPr txBox="1"/>
          <p:nvPr/>
        </p:nvSpPr>
        <p:spPr>
          <a:xfrm>
            <a:off x="5027990" y="5442875"/>
            <a:ext cx="277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</a:rPr>
              <a:t>Q</a:t>
            </a:r>
            <a:r>
              <a:rPr lang="en-US" sz="2400" baseline="-25000" dirty="0" err="1">
                <a:solidFill>
                  <a:srgbClr val="7030A0"/>
                </a:solidFill>
              </a:rPr>
              <a:t>h</a:t>
            </a:r>
            <a:r>
              <a:rPr lang="en-US" sz="2400" dirty="0">
                <a:solidFill>
                  <a:srgbClr val="7030A0"/>
                </a:solidFill>
              </a:rPr>
              <a:t>- host carbon quota (</a:t>
            </a:r>
            <a:r>
              <a:rPr lang="en-US" sz="2400" dirty="0" err="1">
                <a:solidFill>
                  <a:srgbClr val="7030A0"/>
                </a:solidFill>
              </a:rPr>
              <a:t>pmol</a:t>
            </a:r>
            <a:r>
              <a:rPr lang="en-US" sz="2400" dirty="0">
                <a:solidFill>
                  <a:srgbClr val="7030A0"/>
                </a:solidFill>
              </a:rPr>
              <a:t> C cell</a:t>
            </a:r>
            <a:r>
              <a:rPr lang="en-US" sz="2400" baseline="30000" dirty="0">
                <a:solidFill>
                  <a:srgbClr val="7030A0"/>
                </a:solidFill>
              </a:rPr>
              <a:t>-1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  <a:endParaRPr lang="en-US" sz="2400" baseline="-25000" dirty="0">
              <a:solidFill>
                <a:srgbClr val="7030A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678F74-3F0C-CA48-8C2F-C4A2F4C1FE73}"/>
              </a:ext>
            </a:extLst>
          </p:cNvPr>
          <p:cNvSpPr/>
          <p:nvPr/>
        </p:nvSpPr>
        <p:spPr>
          <a:xfrm>
            <a:off x="2323520" y="2773251"/>
            <a:ext cx="600253" cy="86274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20AF240-6EC5-8347-AAD2-9B8B36A4BF80}"/>
              </a:ext>
            </a:extLst>
          </p:cNvPr>
          <p:cNvSpPr/>
          <p:nvPr/>
        </p:nvSpPr>
        <p:spPr>
          <a:xfrm>
            <a:off x="2059047" y="2251477"/>
            <a:ext cx="2112542" cy="28650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A338AC-27DC-004C-936A-309699C91D7F}"/>
              </a:ext>
            </a:extLst>
          </p:cNvPr>
          <p:cNvSpPr/>
          <p:nvPr/>
        </p:nvSpPr>
        <p:spPr>
          <a:xfrm>
            <a:off x="698152" y="3365011"/>
            <a:ext cx="992297" cy="139140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9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31" grpId="0"/>
      <p:bldP spid="4" grpId="0"/>
      <p:bldP spid="33" grpId="0"/>
      <p:bldP spid="34" grpId="0"/>
      <p:bldP spid="6" grpId="0" animBg="1"/>
      <p:bldP spid="36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432"/>
          <a:stretch/>
        </p:blipFill>
        <p:spPr>
          <a:xfrm>
            <a:off x="1641306" y="2865728"/>
            <a:ext cx="1347201" cy="119670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703611" y="2712331"/>
            <a:ext cx="284896" cy="4578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63830" y="1838077"/>
            <a:ext cx="188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Virus carbon quota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794394" y="3831703"/>
            <a:ext cx="388225" cy="362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88507" y="4386036"/>
            <a:ext cx="1887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Host carbon quota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842" y="1994116"/>
            <a:ext cx="2267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Burst size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86054" y="2545963"/>
            <a:ext cx="455252" cy="719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7688" y="424610"/>
            <a:ext cx="8222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Carbon transfer efficiency is much lower for viruses than for </a:t>
            </a:r>
            <a:r>
              <a:rPr lang="en-US" sz="2800" dirty="0" err="1"/>
              <a:t>microzooplankton</a:t>
            </a:r>
            <a:r>
              <a:rPr lang="en-US" sz="2800" dirty="0"/>
              <a:t> grazers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21" y="4818335"/>
            <a:ext cx="2335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Jover</a:t>
            </a:r>
            <a:r>
              <a:rPr lang="en-US" dirty="0"/>
              <a:t> </a:t>
            </a:r>
            <a:r>
              <a:rPr lang="en-US" i="1" dirty="0"/>
              <a:t>et al., </a:t>
            </a:r>
            <a:r>
              <a:rPr lang="en-US" dirty="0"/>
              <a:t>Nat. Rev. </a:t>
            </a:r>
            <a:r>
              <a:rPr lang="en-US" dirty="0" err="1"/>
              <a:t>Micr</a:t>
            </a:r>
            <a:r>
              <a:rPr lang="en-US" dirty="0"/>
              <a:t>. (2014)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959" y="1838077"/>
            <a:ext cx="4074060" cy="30555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42237" y="5264611"/>
            <a:ext cx="330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Talmy </a:t>
            </a:r>
            <a:r>
              <a:rPr lang="en-US" sz="2000" i="1" dirty="0"/>
              <a:t>et al</a:t>
            </a:r>
            <a:r>
              <a:rPr lang="en-US" sz="2000" dirty="0"/>
              <a:t>. </a:t>
            </a:r>
            <a:r>
              <a:rPr lang="en-US" sz="2000" dirty="0" err="1"/>
              <a:t>Env</a:t>
            </a:r>
            <a:r>
              <a:rPr lang="en-US" sz="2000" dirty="0"/>
              <a:t>. </a:t>
            </a:r>
            <a:r>
              <a:rPr lang="en-US" sz="2000" dirty="0" err="1"/>
              <a:t>Micr</a:t>
            </a:r>
            <a:r>
              <a:rPr lang="en-US" sz="2000" dirty="0"/>
              <a:t>., (2019)</a:t>
            </a:r>
          </a:p>
        </p:txBody>
      </p:sp>
    </p:spTree>
    <p:extLst>
      <p:ext uri="{BB962C8B-B14F-4D97-AF65-F5344CB8AC3E}">
        <p14:creationId xmlns:p14="http://schemas.microsoft.com/office/powerpoint/2010/main" val="3008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700"/>
            <a:ext cx="9144000" cy="30058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4347" y="5539322"/>
            <a:ext cx="696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spread in burst size with no clear trends.. But smaller viruses have much lower </a:t>
            </a:r>
            <a:r>
              <a:rPr lang="en-US" dirty="0" err="1"/>
              <a:t>virus:host</a:t>
            </a:r>
            <a:r>
              <a:rPr lang="en-US" dirty="0"/>
              <a:t> size ratio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0620" y="820880"/>
            <a:ext cx="254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inferred burst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6298" y="682380"/>
            <a:ext cx="402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quotas from </a:t>
            </a:r>
            <a:r>
              <a:rPr lang="en-US" dirty="0" err="1"/>
              <a:t>Jover</a:t>
            </a:r>
            <a:r>
              <a:rPr lang="en-US" dirty="0"/>
              <a:t> et al., 2014; Menden-</a:t>
            </a:r>
            <a:r>
              <a:rPr lang="en-US" dirty="0" err="1"/>
              <a:t>Deuer</a:t>
            </a:r>
            <a:r>
              <a:rPr lang="en-US" dirty="0"/>
              <a:t> &amp; </a:t>
            </a:r>
            <a:r>
              <a:rPr lang="en-US" dirty="0" err="1"/>
              <a:t>Lessard</a:t>
            </a:r>
            <a:r>
              <a:rPr lang="en-US" dirty="0"/>
              <a:t>, 2000</a:t>
            </a:r>
          </a:p>
        </p:txBody>
      </p:sp>
    </p:spTree>
    <p:extLst>
      <p:ext uri="{BB962C8B-B14F-4D97-AF65-F5344CB8AC3E}">
        <p14:creationId xmlns:p14="http://schemas.microsoft.com/office/powerpoint/2010/main" val="4190385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4347" y="5204140"/>
            <a:ext cx="716173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trade-off between transfer affinity (favoring small virus size) and carbon transfer efficiency (where large viruses have significant advantage)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8754"/>
          <a:stretch/>
        </p:blipFill>
        <p:spPr>
          <a:xfrm>
            <a:off x="0" y="1229000"/>
            <a:ext cx="9144000" cy="3496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0737" t="37979" r="494" b="44329"/>
          <a:stretch/>
        </p:blipFill>
        <p:spPr>
          <a:xfrm>
            <a:off x="7420817" y="2985724"/>
            <a:ext cx="1046257" cy="7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1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1349" y="16282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Looking forward: placing viruses in biogeochemical context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2142" y="1600477"/>
            <a:ext cx="8657526" cy="488833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ketch_pathway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7" y="1903773"/>
            <a:ext cx="8108223" cy="43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14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3318" y="1993565"/>
            <a:ext cx="29987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Collaborators: </a:t>
            </a:r>
          </a:p>
          <a:p>
            <a:endParaRPr lang="en-US" sz="2000" dirty="0"/>
          </a:p>
          <a:p>
            <a:r>
              <a:rPr lang="en-US" sz="2000" b="1" dirty="0"/>
              <a:t>Rutgers University</a:t>
            </a:r>
          </a:p>
          <a:p>
            <a:r>
              <a:rPr lang="en-US" sz="2000" dirty="0" err="1"/>
              <a:t>Chana</a:t>
            </a:r>
            <a:r>
              <a:rPr lang="en-US" sz="2000" dirty="0"/>
              <a:t> </a:t>
            </a:r>
            <a:r>
              <a:rPr lang="en-US" sz="2000" dirty="0" err="1"/>
              <a:t>Kranzler</a:t>
            </a:r>
            <a:endParaRPr lang="en-US" sz="2000" dirty="0"/>
          </a:p>
          <a:p>
            <a:r>
              <a:rPr lang="en-US" sz="2000" dirty="0"/>
              <a:t>Kay </a:t>
            </a:r>
            <a:r>
              <a:rPr lang="en-US" sz="2000" dirty="0" err="1"/>
              <a:t>Bidle</a:t>
            </a:r>
            <a:endParaRPr lang="en-US" sz="2000" dirty="0"/>
          </a:p>
          <a:p>
            <a:r>
              <a:rPr lang="en-US" sz="2000" dirty="0" err="1"/>
              <a:t>Jozef</a:t>
            </a:r>
            <a:r>
              <a:rPr lang="en-US" sz="2000" dirty="0"/>
              <a:t> </a:t>
            </a:r>
            <a:r>
              <a:rPr lang="en-US" sz="2000" dirty="0" err="1"/>
              <a:t>Nissimov</a:t>
            </a:r>
            <a:endParaRPr lang="en-US" sz="2000" dirty="0"/>
          </a:p>
          <a:p>
            <a:r>
              <a:rPr lang="en-US" sz="2000" dirty="0"/>
              <a:t>Kim </a:t>
            </a:r>
            <a:r>
              <a:rPr lang="en-US" sz="2000" dirty="0" err="1"/>
              <a:t>Thamatrakoln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000" b="24130"/>
          <a:stretch/>
        </p:blipFill>
        <p:spPr>
          <a:xfrm>
            <a:off x="5964467" y="327403"/>
            <a:ext cx="2418155" cy="16661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72" y="518873"/>
            <a:ext cx="4357886" cy="11396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851" y="5298486"/>
            <a:ext cx="2818771" cy="1341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ounded Rectangle 4"/>
          <p:cNvSpPr/>
          <p:nvPr/>
        </p:nvSpPr>
        <p:spPr>
          <a:xfrm>
            <a:off x="423318" y="5415835"/>
            <a:ext cx="3878135" cy="122428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website: </a:t>
            </a:r>
            <a:r>
              <a:rPr lang="en-US" dirty="0">
                <a:hlinkClick r:id="rId5"/>
              </a:rPr>
              <a:t>www.talmygroup.com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6"/>
              </a:rPr>
              <a:t>dtalmy@utk.edu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https://github.com/dtalmy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98201" y="2601154"/>
            <a:ext cx="2052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UTK</a:t>
            </a:r>
          </a:p>
          <a:p>
            <a:r>
              <a:rPr lang="en-US" sz="2000" dirty="0"/>
              <a:t>Priscilla Chao</a:t>
            </a:r>
          </a:p>
          <a:p>
            <a:r>
              <a:rPr lang="en-US" sz="2000" dirty="0"/>
              <a:t>Lucas </a:t>
            </a:r>
            <a:r>
              <a:rPr lang="en-US" sz="2000" dirty="0" err="1"/>
              <a:t>Fiet</a:t>
            </a:r>
            <a:endParaRPr lang="en-US" sz="2000" dirty="0"/>
          </a:p>
          <a:p>
            <a:r>
              <a:rPr lang="en-US" sz="2000" dirty="0"/>
              <a:t>Margie Knight</a:t>
            </a:r>
          </a:p>
          <a:p>
            <a:r>
              <a:rPr lang="en-US" sz="2000" dirty="0"/>
              <a:t>Audra Hinson</a:t>
            </a:r>
          </a:p>
          <a:p>
            <a:r>
              <a:rPr lang="en-US" sz="2000" dirty="0"/>
              <a:t>Steve Wilhelm</a:t>
            </a:r>
          </a:p>
        </p:txBody>
      </p:sp>
    </p:spTree>
    <p:extLst>
      <p:ext uri="{BB962C8B-B14F-4D97-AF65-F5344CB8AC3E}">
        <p14:creationId xmlns:p14="http://schemas.microsoft.com/office/powerpoint/2010/main" val="1234825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2613"/>
          </a:xfrm>
        </p:spPr>
        <p:txBody>
          <a:bodyPr>
            <a:normAutofit/>
          </a:bodyPr>
          <a:lstStyle/>
          <a:p>
            <a:r>
              <a:rPr lang="en-US" sz="3600" dirty="0"/>
              <a:t>What does the model </a:t>
            </a:r>
            <a:r>
              <a:rPr lang="en-US" sz="3600" b="1" i="1" dirty="0"/>
              <a:t>add</a:t>
            </a:r>
            <a:r>
              <a:rPr lang="en-US" sz="3600" dirty="0"/>
              <a:t>?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5659" y="3925033"/>
            <a:ext cx="8779896" cy="2725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Light limitation:</a:t>
            </a:r>
          </a:p>
          <a:p>
            <a:pPr lvl="1"/>
            <a:r>
              <a:rPr lang="en-US" sz="2400" dirty="0"/>
              <a:t> alters </a:t>
            </a:r>
            <a:r>
              <a:rPr lang="en-US" sz="2400" i="1" dirty="0"/>
              <a:t>E. </a:t>
            </a:r>
            <a:r>
              <a:rPr lang="en-US" sz="2400" i="1" dirty="0" err="1"/>
              <a:t>huxleyi</a:t>
            </a:r>
            <a:r>
              <a:rPr lang="en-US" sz="2400" i="1" dirty="0"/>
              <a:t> </a:t>
            </a:r>
            <a:r>
              <a:rPr lang="en-US" sz="2400" dirty="0"/>
              <a:t>growth rate </a:t>
            </a:r>
          </a:p>
          <a:p>
            <a:pPr lvl="1"/>
            <a:r>
              <a:rPr lang="en-US" sz="2400" dirty="0"/>
              <a:t> doesn’t influence  rate of host </a:t>
            </a:r>
            <a:r>
              <a:rPr lang="en-US" sz="2400" dirty="0" err="1"/>
              <a:t>lysis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 reduces </a:t>
            </a:r>
            <a:r>
              <a:rPr lang="en-US" sz="2400" dirty="0" err="1"/>
              <a:t>EhV</a:t>
            </a:r>
            <a:r>
              <a:rPr lang="en-US" sz="2400" dirty="0"/>
              <a:t> yield (burst size) </a:t>
            </a:r>
          </a:p>
          <a:p>
            <a:pPr lvl="1"/>
            <a:r>
              <a:rPr lang="en-US" sz="2400" dirty="0"/>
              <a:t> </a:t>
            </a:r>
            <a:r>
              <a:rPr lang="en-US" sz="2400" b="1" i="1" dirty="0"/>
              <a:t>speeds up combined effects of adsorption, entry and replication</a:t>
            </a:r>
            <a:endParaRPr lang="en-US" sz="2400" b="1" i="1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67023" y="73523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light_dynamics_se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83" y="742614"/>
            <a:ext cx="7459607" cy="314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2142" y="1297183"/>
            <a:ext cx="8657526" cy="488833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5325" y="203138"/>
            <a:ext cx="7716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Overarching motivation </a:t>
            </a:r>
            <a:r>
              <a:rPr lang="mr-IN" sz="2800" dirty="0"/>
              <a:t>–</a:t>
            </a:r>
            <a:r>
              <a:rPr lang="en-US" sz="2800" dirty="0"/>
              <a:t> how do viruses influence ecosystem carbon and nutrient pathways?</a:t>
            </a:r>
          </a:p>
        </p:txBody>
      </p:sp>
      <p:pic>
        <p:nvPicPr>
          <p:cNvPr id="6" name="Picture 5" descr="sketch_pathway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7" y="1600479"/>
            <a:ext cx="8108223" cy="43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03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nt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148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2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913395" y="2792621"/>
            <a:ext cx="2179053" cy="220579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Susceptible host</a:t>
            </a:r>
          </a:p>
        </p:txBody>
      </p:sp>
      <p:pic>
        <p:nvPicPr>
          <p:cNvPr id="13" name="Picture 12" descr="sketch_pathway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4" t="87408" r="35340"/>
          <a:stretch/>
        </p:blipFill>
        <p:spPr>
          <a:xfrm>
            <a:off x="310474" y="2385289"/>
            <a:ext cx="668422" cy="76276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712742" y="2792621"/>
            <a:ext cx="2179053" cy="220579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Infected host</a:t>
            </a:r>
          </a:p>
        </p:txBody>
      </p:sp>
      <p:pic>
        <p:nvPicPr>
          <p:cNvPr id="17" name="Picture 16" descr="sketch_pathway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4" t="87408" r="35340"/>
          <a:stretch/>
        </p:blipFill>
        <p:spPr>
          <a:xfrm rot="19510613">
            <a:off x="4100426" y="3071471"/>
            <a:ext cx="775369" cy="935003"/>
          </a:xfrm>
          <a:prstGeom prst="rect">
            <a:avLst/>
          </a:prstGeom>
        </p:spPr>
      </p:pic>
      <p:pic>
        <p:nvPicPr>
          <p:cNvPr id="18" name="Picture 17" descr="sketch_pathway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4" t="87408" r="35340"/>
          <a:stretch/>
        </p:blipFill>
        <p:spPr>
          <a:xfrm>
            <a:off x="4822319" y="3071471"/>
            <a:ext cx="775369" cy="935003"/>
          </a:xfrm>
          <a:prstGeom prst="rect">
            <a:avLst/>
          </a:prstGeom>
        </p:spPr>
      </p:pic>
      <p:pic>
        <p:nvPicPr>
          <p:cNvPr id="19" name="Picture 18" descr="sketch_pathway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4" t="87408" r="35340"/>
          <a:stretch/>
        </p:blipFill>
        <p:spPr>
          <a:xfrm rot="20875121">
            <a:off x="4434633" y="4214925"/>
            <a:ext cx="775369" cy="935003"/>
          </a:xfrm>
          <a:prstGeom prst="rect">
            <a:avLst/>
          </a:prstGeom>
        </p:spPr>
      </p:pic>
      <p:pic>
        <p:nvPicPr>
          <p:cNvPr id="21" name="Picture 20" descr="sketch_pathway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4" t="87408" r="35340"/>
          <a:stretch/>
        </p:blipFill>
        <p:spPr>
          <a:xfrm rot="20173708">
            <a:off x="7905077" y="3526036"/>
            <a:ext cx="775369" cy="935003"/>
          </a:xfrm>
          <a:prstGeom prst="rect">
            <a:avLst/>
          </a:prstGeom>
        </p:spPr>
      </p:pic>
      <p:pic>
        <p:nvPicPr>
          <p:cNvPr id="22" name="Picture 21" descr="sketch_pathway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4" t="87408" r="35340"/>
          <a:stretch/>
        </p:blipFill>
        <p:spPr>
          <a:xfrm rot="19568514">
            <a:off x="6483084" y="2753735"/>
            <a:ext cx="775369" cy="935003"/>
          </a:xfrm>
          <a:prstGeom prst="rect">
            <a:avLst/>
          </a:prstGeom>
        </p:spPr>
      </p:pic>
      <p:pic>
        <p:nvPicPr>
          <p:cNvPr id="23" name="Picture 22" descr="sketch_pathway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4" t="87408" r="35340"/>
          <a:stretch/>
        </p:blipFill>
        <p:spPr>
          <a:xfrm>
            <a:off x="6573582" y="3745672"/>
            <a:ext cx="775369" cy="935003"/>
          </a:xfrm>
          <a:prstGeom prst="rect">
            <a:avLst/>
          </a:prstGeom>
        </p:spPr>
      </p:pic>
      <p:pic>
        <p:nvPicPr>
          <p:cNvPr id="24" name="Picture 23" descr="sketch_pathway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4" t="87408" r="35340"/>
          <a:stretch/>
        </p:blipFill>
        <p:spPr>
          <a:xfrm rot="19505463">
            <a:off x="7353766" y="3963192"/>
            <a:ext cx="775369" cy="935003"/>
          </a:xfrm>
          <a:prstGeom prst="rect">
            <a:avLst/>
          </a:prstGeom>
        </p:spPr>
      </p:pic>
      <p:pic>
        <p:nvPicPr>
          <p:cNvPr id="25" name="Picture 24" descr="sketch_pathway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4" t="87408" r="35340"/>
          <a:stretch/>
        </p:blipFill>
        <p:spPr>
          <a:xfrm>
            <a:off x="7348951" y="2743433"/>
            <a:ext cx="775369" cy="935003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02437" y="2904365"/>
            <a:ext cx="298114" cy="334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1349022"/>
            <a:ext cx="3712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i) Adsorption </a:t>
            </a:r>
          </a:p>
          <a:p>
            <a:r>
              <a:rPr lang="en-US" sz="2800" dirty="0"/>
              <a:t>	&amp; entry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99521" y="1397945"/>
            <a:ext cx="2840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ii) Viral replication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98199" y="1436788"/>
            <a:ext cx="2272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iii) </a:t>
            </a:r>
            <a:r>
              <a:rPr lang="en-US" sz="2800" dirty="0" err="1"/>
              <a:t>Lysis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260373" y="5452056"/>
            <a:ext cx="8540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Aim: Capture these three stages quantitatively within ecosystem models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189549" y="3992556"/>
            <a:ext cx="4080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55693" y="3992556"/>
            <a:ext cx="4653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403779" y="299741"/>
            <a:ext cx="47723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Three stages of lytic infection</a:t>
            </a:r>
          </a:p>
        </p:txBody>
      </p:sp>
    </p:spTree>
    <p:extLst>
      <p:ext uri="{BB962C8B-B14F-4D97-AF65-F5344CB8AC3E}">
        <p14:creationId xmlns:p14="http://schemas.microsoft.com/office/powerpoint/2010/main" val="52028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st_mod_dy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6567" r="6235"/>
          <a:stretch/>
        </p:blipFill>
        <p:spPr>
          <a:xfrm>
            <a:off x="826758" y="758653"/>
            <a:ext cx="6874729" cy="34016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577969" y="1471915"/>
            <a:ext cx="316127" cy="56927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66527" y="1262552"/>
            <a:ext cx="63434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1</a:t>
            </a:r>
            <a:endParaRPr lang="en-US" sz="2800" baseline="-25000" dirty="0">
              <a:solidFill>
                <a:srgbClr val="008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000868" y="1051353"/>
            <a:ext cx="491867" cy="98363"/>
          </a:xfrm>
          <a:custGeom>
            <a:avLst/>
            <a:gdLst>
              <a:gd name="connsiteX0" fmla="*/ 0 w 461769"/>
              <a:gd name="connsiteY0" fmla="*/ 96669 h 96669"/>
              <a:gd name="connsiteX1" fmla="*/ 269365 w 461769"/>
              <a:gd name="connsiteY1" fmla="*/ 450 h 96669"/>
              <a:gd name="connsiteX2" fmla="*/ 461769 w 461769"/>
              <a:gd name="connsiteY2" fmla="*/ 58182 h 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769" h="96669">
                <a:moveTo>
                  <a:pt x="0" y="96669"/>
                </a:moveTo>
                <a:cubicBezTo>
                  <a:pt x="96201" y="51767"/>
                  <a:pt x="192403" y="6865"/>
                  <a:pt x="269365" y="450"/>
                </a:cubicBezTo>
                <a:cubicBezTo>
                  <a:pt x="346327" y="-5965"/>
                  <a:pt x="461769" y="58182"/>
                  <a:pt x="461769" y="58182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00866" y="364885"/>
            <a:ext cx="5772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endParaRPr lang="en-US" sz="2800" baseline="-250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>
            <a:stCxn id="9" idx="2"/>
          </p:cNvCxnSpPr>
          <p:nvPr/>
        </p:nvCxnSpPr>
        <p:spPr>
          <a:xfrm flipH="1" flipV="1">
            <a:off x="2327953" y="855296"/>
            <a:ext cx="164780" cy="255259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9" idx="2"/>
          </p:cNvCxnSpPr>
          <p:nvPr/>
        </p:nvCxnSpPr>
        <p:spPr>
          <a:xfrm flipV="1">
            <a:off x="2250991" y="1110553"/>
            <a:ext cx="241742" cy="191419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005059" y="1983669"/>
            <a:ext cx="0" cy="1690163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67231" y="1460449"/>
            <a:ext cx="553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</a:rPr>
              <a:t>3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77143" y="1427387"/>
            <a:ext cx="390088" cy="111056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73313" y="2444083"/>
            <a:ext cx="366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90"/>
                </a:solidFill>
              </a:rPr>
              <a:t>4</a:t>
            </a:r>
            <a:endParaRPr lang="en-US" sz="2800" baseline="-25000" dirty="0">
              <a:solidFill>
                <a:srgbClr val="00009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6758" y="25681"/>
            <a:ext cx="7222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/>
              <a:t>Signatures in host-virus population dynamics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108" y="4919008"/>
            <a:ext cx="54856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Factors influencing population dynamics</a:t>
            </a:r>
          </a:p>
          <a:p>
            <a:r>
              <a:rPr lang="en-US" sz="2400" dirty="0">
                <a:solidFill>
                  <a:srgbClr val="008000"/>
                </a:solidFill>
              </a:rPr>
              <a:t>1) host metabolism</a:t>
            </a: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2) adsorption, entry, and</a:t>
            </a:r>
            <a:r>
              <a:rPr lang="en-US" sz="2400" i="1" dirty="0">
                <a:solidFill>
                  <a:schemeClr val="accent5">
                    <a:lumMod val="50000"/>
                  </a:schemeClr>
                </a:solidFill>
              </a:rPr>
              <a:t> initial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replication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3) host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</a:rPr>
              <a:t>lysis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rgbClr val="000090"/>
                </a:solidFill>
              </a:rPr>
              <a:t>4) efficiency (yield) of viral replication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2236" y="4919008"/>
            <a:ext cx="3168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Key parameters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rgbClr val="008000"/>
                </a:solidFill>
              </a:rPr>
              <a:t>μ </a:t>
            </a:r>
            <a:r>
              <a:rPr lang="mr-IN" sz="2400" dirty="0">
                <a:solidFill>
                  <a:srgbClr val="008000"/>
                </a:solidFill>
              </a:rPr>
              <a:t>–</a:t>
            </a:r>
            <a:r>
              <a:rPr lang="en-US" sz="2400" dirty="0">
                <a:solidFill>
                  <a:srgbClr val="008000"/>
                </a:solidFill>
              </a:rPr>
              <a:t> host growth rate</a:t>
            </a:r>
          </a:p>
          <a:p>
            <a:pPr marL="342900" indent="-342900">
              <a:buAutoNum type="arabicParenR"/>
            </a:pP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Φ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mr-IN" sz="2400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‘transfer’</a:t>
            </a:r>
          </a:p>
          <a:p>
            <a:r>
              <a:rPr lang="en-US" sz="2400" dirty="0">
                <a:solidFill>
                  <a:srgbClr val="660066"/>
                </a:solidFill>
              </a:rPr>
              <a:t>3) </a:t>
            </a:r>
            <a:r>
              <a:rPr lang="en-US" sz="2400" dirty="0" err="1">
                <a:solidFill>
                  <a:srgbClr val="660066"/>
                </a:solidFill>
              </a:rPr>
              <a:t>λ</a:t>
            </a:r>
            <a:r>
              <a:rPr lang="en-US" sz="2400" dirty="0">
                <a:solidFill>
                  <a:srgbClr val="660066"/>
                </a:solidFill>
              </a:rPr>
              <a:t> </a:t>
            </a:r>
            <a:r>
              <a:rPr lang="mr-IN" sz="2400" dirty="0">
                <a:solidFill>
                  <a:srgbClr val="660066"/>
                </a:solidFill>
              </a:rPr>
              <a:t>–</a:t>
            </a:r>
            <a:r>
              <a:rPr lang="en-US" sz="2400" dirty="0">
                <a:solidFill>
                  <a:srgbClr val="660066"/>
                </a:solidFill>
              </a:rPr>
              <a:t> </a:t>
            </a:r>
            <a:r>
              <a:rPr lang="en-US" sz="2400" dirty="0" err="1">
                <a:solidFill>
                  <a:srgbClr val="660066"/>
                </a:solidFill>
              </a:rPr>
              <a:t>lysis</a:t>
            </a:r>
            <a:r>
              <a:rPr lang="en-US" sz="2400" dirty="0">
                <a:solidFill>
                  <a:srgbClr val="660066"/>
                </a:solidFill>
              </a:rPr>
              <a:t> rate</a:t>
            </a:r>
          </a:p>
          <a:p>
            <a:r>
              <a:rPr lang="en-US" sz="2400" dirty="0">
                <a:solidFill>
                  <a:srgbClr val="000090"/>
                </a:solidFill>
              </a:rPr>
              <a:t>4) β </a:t>
            </a:r>
            <a:r>
              <a:rPr lang="mr-IN" sz="2400" dirty="0">
                <a:solidFill>
                  <a:srgbClr val="000090"/>
                </a:solidFill>
              </a:rPr>
              <a:t>–</a:t>
            </a:r>
            <a:r>
              <a:rPr lang="en-US" sz="2400" dirty="0">
                <a:solidFill>
                  <a:srgbClr val="000090"/>
                </a:solidFill>
              </a:rPr>
              <a:t> burst size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28040" y="3908983"/>
            <a:ext cx="0" cy="44682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31278" y="4355803"/>
            <a:ext cx="101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350950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6" grpId="0"/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1177" y="1194098"/>
            <a:ext cx="3742697" cy="837007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(S </a:t>
            </a:r>
            <a:r>
              <a:rPr lang="mr-IN" sz="2400" dirty="0">
                <a:solidFill>
                  <a:srgbClr val="FF0000"/>
                </a:solidFill>
              </a:rPr>
              <a:t>–</a:t>
            </a:r>
            <a:r>
              <a:rPr lang="en-US" sz="2400" dirty="0">
                <a:solidFill>
                  <a:srgbClr val="FF0000"/>
                </a:solidFill>
              </a:rPr>
              <a:t> ‘susceptible’ hosts)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68142" y="4729151"/>
            <a:ext cx="50885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Key parameters</a:t>
            </a: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rgbClr val="008000"/>
                </a:solidFill>
              </a:rPr>
              <a:t>μ </a:t>
            </a:r>
            <a:r>
              <a:rPr lang="mr-IN" sz="2400" dirty="0">
                <a:solidFill>
                  <a:srgbClr val="008000"/>
                </a:solidFill>
              </a:rPr>
              <a:t>–</a:t>
            </a:r>
            <a:r>
              <a:rPr lang="en-US" sz="2400" dirty="0">
                <a:solidFill>
                  <a:srgbClr val="008000"/>
                </a:solidFill>
              </a:rPr>
              <a:t> host growth rate (day</a:t>
            </a:r>
            <a:r>
              <a:rPr lang="en-US" sz="2400" baseline="30000" dirty="0">
                <a:solidFill>
                  <a:srgbClr val="008000"/>
                </a:solidFill>
              </a:rPr>
              <a:t>-1</a:t>
            </a:r>
            <a:r>
              <a:rPr lang="en-US" sz="2400" dirty="0">
                <a:solidFill>
                  <a:srgbClr val="008000"/>
                </a:solidFill>
              </a:rPr>
              <a:t>)</a:t>
            </a:r>
          </a:p>
          <a:p>
            <a:pPr marL="342900" indent="-342900">
              <a:buAutoNum type="arabicParenR"/>
            </a:pP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Φ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mr-IN" sz="2400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transfer affinity (ml virus</a:t>
            </a:r>
            <a:r>
              <a:rPr lang="en-US" sz="2400" baseline="30000" dirty="0">
                <a:solidFill>
                  <a:schemeClr val="accent5">
                    <a:lumMod val="50000"/>
                  </a:schemeClr>
                </a:solidFill>
              </a:rPr>
              <a:t>-1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day</a:t>
            </a:r>
            <a:r>
              <a:rPr lang="en-US" sz="2400" baseline="30000" dirty="0">
                <a:solidFill>
                  <a:schemeClr val="accent5">
                    <a:lumMod val="50000"/>
                  </a:schemeClr>
                </a:solidFill>
              </a:rPr>
              <a:t>-1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rgbClr val="660066"/>
                </a:solidFill>
              </a:rPr>
              <a:t>3) </a:t>
            </a:r>
            <a:r>
              <a:rPr lang="en-US" sz="2400" dirty="0" err="1">
                <a:solidFill>
                  <a:srgbClr val="660066"/>
                </a:solidFill>
              </a:rPr>
              <a:t>λ</a:t>
            </a:r>
            <a:r>
              <a:rPr lang="en-US" sz="2400" dirty="0">
                <a:solidFill>
                  <a:srgbClr val="660066"/>
                </a:solidFill>
              </a:rPr>
              <a:t> </a:t>
            </a:r>
            <a:r>
              <a:rPr lang="mr-IN" sz="2400" dirty="0">
                <a:solidFill>
                  <a:srgbClr val="660066"/>
                </a:solidFill>
              </a:rPr>
              <a:t>–</a:t>
            </a:r>
            <a:r>
              <a:rPr lang="en-US" sz="2400" dirty="0">
                <a:solidFill>
                  <a:srgbClr val="660066"/>
                </a:solidFill>
              </a:rPr>
              <a:t> </a:t>
            </a:r>
            <a:r>
              <a:rPr lang="en-US" sz="2400" dirty="0" err="1">
                <a:solidFill>
                  <a:srgbClr val="660066"/>
                </a:solidFill>
              </a:rPr>
              <a:t>lysis</a:t>
            </a:r>
            <a:r>
              <a:rPr lang="en-US" sz="2400" dirty="0">
                <a:solidFill>
                  <a:srgbClr val="660066"/>
                </a:solidFill>
              </a:rPr>
              <a:t> rate (day</a:t>
            </a:r>
            <a:r>
              <a:rPr lang="en-US" sz="2400" baseline="30000" dirty="0">
                <a:solidFill>
                  <a:srgbClr val="660066"/>
                </a:solidFill>
              </a:rPr>
              <a:t>-1</a:t>
            </a:r>
            <a:r>
              <a:rPr lang="en-US" sz="2400" dirty="0">
                <a:solidFill>
                  <a:srgbClr val="660066"/>
                </a:solidFill>
              </a:rPr>
              <a:t>)</a:t>
            </a:r>
          </a:p>
          <a:p>
            <a:r>
              <a:rPr lang="en-US" sz="2400" dirty="0">
                <a:solidFill>
                  <a:srgbClr val="000090"/>
                </a:solidFill>
              </a:rPr>
              <a:t>4) β </a:t>
            </a:r>
            <a:r>
              <a:rPr lang="mr-IN" sz="2400" dirty="0">
                <a:solidFill>
                  <a:srgbClr val="000090"/>
                </a:solidFill>
              </a:rPr>
              <a:t>–</a:t>
            </a:r>
            <a:r>
              <a:rPr lang="en-US" sz="2400" dirty="0">
                <a:solidFill>
                  <a:srgbClr val="000090"/>
                </a:solidFill>
              </a:rPr>
              <a:t> burst size (viruses host</a:t>
            </a:r>
            <a:r>
              <a:rPr lang="en-US" sz="2400" baseline="30000" dirty="0">
                <a:solidFill>
                  <a:srgbClr val="000090"/>
                </a:solidFill>
              </a:rPr>
              <a:t>-1</a:t>
            </a:r>
            <a:r>
              <a:rPr lang="en-US" sz="2400" dirty="0">
                <a:solidFill>
                  <a:srgbClr val="000090"/>
                </a:solidFill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89200" y="278382"/>
            <a:ext cx="622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Model of infection dynamics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31177" y="3607616"/>
            <a:ext cx="26255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(V </a:t>
            </a:r>
            <a:r>
              <a:rPr lang="mr-IN" sz="2400" dirty="0">
                <a:solidFill>
                  <a:srgbClr val="FF0000"/>
                </a:solidFill>
              </a:rPr>
              <a:t>–</a:t>
            </a:r>
            <a:r>
              <a:rPr lang="en-US" sz="2400" dirty="0">
                <a:solidFill>
                  <a:srgbClr val="FF0000"/>
                </a:solidFill>
              </a:rPr>
              <a:t> free virus)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31175" y="2384637"/>
            <a:ext cx="2506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(I </a:t>
            </a:r>
            <a:r>
              <a:rPr lang="mr-IN" sz="2400" dirty="0">
                <a:solidFill>
                  <a:srgbClr val="FF0000"/>
                </a:solidFill>
              </a:rPr>
              <a:t>–</a:t>
            </a:r>
            <a:r>
              <a:rPr lang="en-US" sz="2400" dirty="0">
                <a:solidFill>
                  <a:srgbClr val="FF0000"/>
                </a:solidFill>
              </a:rPr>
              <a:t> infected hosts)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70" y="895386"/>
            <a:ext cx="4301452" cy="12561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" y="2031104"/>
            <a:ext cx="3172965" cy="118220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07439" y="3228993"/>
            <a:ext cx="4978421" cy="1243247"/>
            <a:chOff x="307437" y="3228991"/>
            <a:chExt cx="4978421" cy="124324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437" y="3228991"/>
              <a:ext cx="1861582" cy="12432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9776" y="3498377"/>
              <a:ext cx="3226082" cy="82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39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0718" y="184666"/>
            <a:ext cx="7956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model (with different fitted parameters) captures diverse population dynamics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69" y="1287804"/>
            <a:ext cx="5465817" cy="4952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475" y="6472890"/>
            <a:ext cx="900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</a:t>
            </a:r>
            <a:r>
              <a:rPr lang="en-US" dirty="0" err="1"/>
              <a:t>Baudoux</a:t>
            </a:r>
            <a:r>
              <a:rPr lang="en-US" dirty="0"/>
              <a:t> et al., 2005; </a:t>
            </a:r>
            <a:r>
              <a:rPr lang="en-US" dirty="0" err="1"/>
              <a:t>Tomaru</a:t>
            </a:r>
            <a:r>
              <a:rPr lang="en-US" dirty="0"/>
              <a:t> et al., 2011 			Model fitting: Hinson, UTK postdoc</a:t>
            </a:r>
          </a:p>
        </p:txBody>
      </p:sp>
    </p:spTree>
    <p:extLst>
      <p:ext uri="{BB962C8B-B14F-4D97-AF65-F5344CB8AC3E}">
        <p14:creationId xmlns:p14="http://schemas.microsoft.com/office/powerpoint/2010/main" val="311222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171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Diverse population dynamics, even within the same genus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69" y="1599713"/>
            <a:ext cx="4994760" cy="4452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475" y="6472890"/>
            <a:ext cx="854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</a:t>
            </a:r>
            <a:r>
              <a:rPr lang="en-US" dirty="0" err="1"/>
              <a:t>Tomaru</a:t>
            </a:r>
            <a:r>
              <a:rPr lang="en-US" dirty="0"/>
              <a:t> et al., 2009, 2013					Model fitting: Hinson, UTK postdoc</a:t>
            </a:r>
          </a:p>
        </p:txBody>
      </p:sp>
    </p:spTree>
    <p:extLst>
      <p:ext uri="{BB962C8B-B14F-4D97-AF65-F5344CB8AC3E}">
        <p14:creationId xmlns:p14="http://schemas.microsoft.com/office/powerpoint/2010/main" val="3421496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14138</TotalTime>
  <Words>1173</Words>
  <Application>Microsoft Macintosh PowerPoint</Application>
  <PresentationFormat>On-screen Show (4:3)</PresentationFormat>
  <Paragraphs>154</Paragraphs>
  <Slides>40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(S – ‘susceptible’ hosts) </vt:lpstr>
      <vt:lpstr>PowerPoint Presentation</vt:lpstr>
      <vt:lpstr>Diverse population dynamics, even within the same genus </vt:lpstr>
      <vt:lpstr>Questions</vt:lpstr>
      <vt:lpstr>Potential for interacting / compensating effects of different parameters</vt:lpstr>
      <vt:lpstr>Potential for interacting / compensating effects of different parameters</vt:lpstr>
      <vt:lpstr>Potential for interacting / compensating effects of different parameters</vt:lpstr>
      <vt:lpstr>Potential for interacting / compensating effects of different parameters</vt:lpstr>
      <vt:lpstr>PowerPoint Presentation</vt:lpstr>
      <vt:lpstr>Case studies</vt:lpstr>
      <vt:lpstr>PowerPoint Presentation</vt:lpstr>
      <vt:lpstr>PowerPoint Presentation</vt:lpstr>
      <vt:lpstr>What does the model add?</vt:lpstr>
      <vt:lpstr> Φ subtly influences population dynamics</vt:lpstr>
      <vt:lpstr>Part 2: light dependence of E. huxleyi-EhV infection</vt:lpstr>
      <vt:lpstr>Manipulative light experiments with E. huxleyi-EhV</vt:lpstr>
      <vt:lpstr>PowerPoint Presentation</vt:lpstr>
      <vt:lpstr>PowerPoint Presentation</vt:lpstr>
      <vt:lpstr>ignoring Φ has a big impact on population dynamics</vt:lpstr>
      <vt:lpstr>PowerPoint Presentation</vt:lpstr>
      <vt:lpstr>Similar patterns in M. pusilla under N and P limitation (Maat et al., 2016)</vt:lpstr>
      <vt:lpstr>PowerPoint Presentation</vt:lpstr>
      <vt:lpstr>Are there patterns in traits that underlie population dynamics across diverse algal groups?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Looking forward: placing viruses in biogeochemical context</vt:lpstr>
      <vt:lpstr>PowerPoint Presentation</vt:lpstr>
      <vt:lpstr>What does the model add?</vt:lpstr>
      <vt:lpstr>PowerPoint Presentation</vt:lpstr>
    </vt:vector>
  </TitlesOfParts>
  <Company>MIT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Talmy</dc:creator>
  <cp:lastModifiedBy>Microsoft Office User</cp:lastModifiedBy>
  <cp:revision>112</cp:revision>
  <dcterms:created xsi:type="dcterms:W3CDTF">2018-06-12T13:53:29Z</dcterms:created>
  <dcterms:modified xsi:type="dcterms:W3CDTF">2020-05-29T20:10:20Z</dcterms:modified>
</cp:coreProperties>
</file>